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422" r:id="rId3"/>
    <p:sldId id="423" r:id="rId4"/>
    <p:sldId id="460" r:id="rId5"/>
    <p:sldId id="427" r:id="rId6"/>
    <p:sldId id="486" r:id="rId7"/>
    <p:sldId id="487" r:id="rId8"/>
    <p:sldId id="429" r:id="rId9"/>
    <p:sldId id="527" r:id="rId10"/>
    <p:sldId id="489" r:id="rId11"/>
    <p:sldId id="491" r:id="rId12"/>
    <p:sldId id="425" r:id="rId13"/>
    <p:sldId id="434" r:id="rId14"/>
    <p:sldId id="433" r:id="rId15"/>
    <p:sldId id="545" r:id="rId16"/>
    <p:sldId id="507" r:id="rId17"/>
    <p:sldId id="515" r:id="rId18"/>
    <p:sldId id="508" r:id="rId19"/>
    <p:sldId id="510" r:id="rId20"/>
    <p:sldId id="511" r:id="rId21"/>
    <p:sldId id="513" r:id="rId22"/>
    <p:sldId id="546" r:id="rId23"/>
    <p:sldId id="463" r:id="rId24"/>
    <p:sldId id="481" r:id="rId25"/>
    <p:sldId id="483" r:id="rId26"/>
    <p:sldId id="482" r:id="rId27"/>
    <p:sldId id="484" r:id="rId28"/>
    <p:sldId id="257" r:id="rId29"/>
  </p:sldIdLst>
  <p:sldSz cx="12192000" cy="6858000"/>
  <p:notesSz cx="6858000" cy="9144000"/>
  <p:embeddedFontLst>
    <p:embeddedFont>
      <p:font typeface="汉仪迪升英雄体W" panose="02010600030101010101" charset="-122"/>
      <p:regular r:id="rId31"/>
    </p:embeddedFont>
    <p:embeddedFont>
      <p:font typeface="汉仪旗黑X1-55W" panose="02010600030101010101" charset="-122"/>
      <p:regular r:id="rId32"/>
    </p:embeddedFont>
    <p:embeddedFont>
      <p:font typeface="汉仪中宋简" panose="02010600030101010101" charset="-122"/>
      <p:regular r:id="rId33"/>
    </p:embeddedFont>
    <p:embeddedFont>
      <p:font typeface="Calibri" panose="020F0502020204030204" pitchFamily="34" charset="0"/>
      <p:regular r:id="rId34"/>
      <p:bold r:id="rId35"/>
      <p:italic r:id="rId36"/>
      <p:boldItalic r:id="rId37"/>
    </p:embeddedFont>
    <p:embeddedFont>
      <p:font typeface="Modern No. 20" panose="02070704070505020303" pitchFamily="18" charset="0"/>
      <p:regular r:id="rId38"/>
    </p:embeddedFont>
    <p:embeddedFont>
      <p:font typeface="MV Boli" panose="02000500030200090000" pitchFamily="2" charset="0"/>
      <p:regular r:id="rId39"/>
    </p:embeddedFont>
    <p:embeddedFont>
      <p:font typeface="等线" panose="02010600030101010101" pitchFamily="2" charset="-122"/>
      <p:regular r:id="rId40"/>
      <p:bold r:id="rId41"/>
    </p:embeddedFont>
    <p:embeddedFont>
      <p:font typeface="华文琥珀" panose="02010800040101010101" pitchFamily="2" charset="-122"/>
      <p:regular r:id="rId42"/>
    </p:embeddedFont>
    <p:embeddedFont>
      <p:font typeface="微软雅黑" panose="020B0503020204020204" pitchFamily="34" charset="-122"/>
      <p:regular r:id="rId43"/>
      <p:bold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7A03"/>
    <a:srgbClr val="6B341B"/>
    <a:srgbClr val="DF6805"/>
    <a:srgbClr val="D5780F"/>
    <a:srgbClr val="ABABB8"/>
    <a:srgbClr val="6B432A"/>
    <a:srgbClr val="593924"/>
    <a:srgbClr val="6F4227"/>
    <a:srgbClr val="0F1417"/>
    <a:srgbClr val="2B3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8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82CD60-AAB7-46E2-8255-7DA1AAF674AF}" type="datetimeFigureOut">
              <a:rPr lang="zh-CN" altLang="en-US" smtClean="0"/>
              <a:t>2024/10/24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2BAE6-6549-4E82-8761-080DE5FF5FB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9.png"/><Relationship Id="rId3" Type="http://schemas.openxmlformats.org/officeDocument/2006/relationships/tags" Target="../tags/tag4.xml"/><Relationship Id="rId21" Type="http://schemas.openxmlformats.org/officeDocument/2006/relationships/slideLayout" Target="../slideLayouts/slideLayout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8.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7.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6.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1.xml"/><Relationship Id="rId18" Type="http://schemas.openxmlformats.org/officeDocument/2006/relationships/image" Target="../media/image14.png"/><Relationship Id="rId3" Type="http://schemas.openxmlformats.org/officeDocument/2006/relationships/tags" Target="../tags/tag24.xml"/><Relationship Id="rId21" Type="http://schemas.openxmlformats.org/officeDocument/2006/relationships/image" Target="../media/image17.svg"/><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13.svg"/><Relationship Id="rId2" Type="http://schemas.openxmlformats.org/officeDocument/2006/relationships/tags" Target="../tags/tag23.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image" Target="../media/image11.png"/><Relationship Id="rId10" Type="http://schemas.openxmlformats.org/officeDocument/2006/relationships/tags" Target="../tags/tag31.xml"/><Relationship Id="rId19" Type="http://schemas.openxmlformats.org/officeDocument/2006/relationships/image" Target="../media/image15.sv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5780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8" name="组合 17"/>
          <p:cNvGrpSpPr/>
          <p:nvPr/>
        </p:nvGrpSpPr>
        <p:grpSpPr>
          <a:xfrm>
            <a:off x="3428374" y="0"/>
            <a:ext cx="5309306" cy="6858000"/>
            <a:chOff x="3440722" y="0"/>
            <a:chExt cx="5309306" cy="6858000"/>
          </a:xfrm>
        </p:grpSpPr>
        <p:sp>
          <p:nvSpPr>
            <p:cNvPr id="16" name="矩形 15"/>
            <p:cNvSpPr/>
            <p:nvPr/>
          </p:nvSpPr>
          <p:spPr>
            <a:xfrm>
              <a:off x="4222398" y="0"/>
              <a:ext cx="3771900" cy="685800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377229" y="316555"/>
              <a:ext cx="3462238" cy="337185"/>
            </a:xfrm>
            <a:prstGeom prst="rect">
              <a:avLst/>
            </a:prstGeom>
            <a:noFill/>
          </p:spPr>
          <p:txBody>
            <a:bodyPr wrap="square">
              <a:spAutoFit/>
            </a:bodyPr>
            <a:lstStyle/>
            <a:p>
              <a:pPr algn="dist"/>
              <a:r>
                <a:rPr lang="zh-CN" altLang="en-US" sz="1600" b="1" dirty="0">
                  <a:solidFill>
                    <a:schemeClr val="bg1"/>
                  </a:solidFill>
                  <a:latin typeface="Modern No. 20" panose="02070704070505020303" charset="0"/>
                  <a:ea typeface="Modern No. 20" panose="02070704070505020303" charset="0"/>
                  <a:cs typeface="Modern No. 20" panose="02070704070505020303" charset="0"/>
                  <a:sym typeface="汉仪旗黑X1-75W" panose="00020600040101010101" pitchFamily="18" charset="-122"/>
                </a:rPr>
                <a:t>Software Architecture</a:t>
              </a:r>
            </a:p>
          </p:txBody>
        </p:sp>
        <p:sp>
          <p:nvSpPr>
            <p:cNvPr id="9" name="文本框 8"/>
            <p:cNvSpPr txBox="1"/>
            <p:nvPr/>
          </p:nvSpPr>
          <p:spPr>
            <a:xfrm>
              <a:off x="3440722" y="4702445"/>
              <a:ext cx="5309306" cy="460375"/>
            </a:xfrm>
            <a:prstGeom prst="rect">
              <a:avLst/>
            </a:prstGeom>
            <a:noFill/>
          </p:spPr>
          <p:txBody>
            <a:bodyPr wrap="square">
              <a:spAutoFit/>
            </a:bodyPr>
            <a:lstStyle/>
            <a:p>
              <a:pPr algn="ctr"/>
              <a:r>
                <a:rPr lang="en-US" altLang="zh-CN" sz="2400" dirty="0">
                  <a:solidFill>
                    <a:schemeClr val="bg1"/>
                  </a:solidFill>
                  <a:latin typeface="汉仪中宋简" panose="02010600000101010101" charset="-122"/>
                  <a:ea typeface="汉仪中宋简" panose="02010600000101010101" charset="-122"/>
                </a:rPr>
                <a:t>Group </a:t>
              </a:r>
              <a:r>
                <a:rPr lang="zh-CN" altLang="en-US" sz="2400" dirty="0">
                  <a:solidFill>
                    <a:schemeClr val="bg1"/>
                  </a:solidFill>
                  <a:latin typeface="汉仪中宋简" panose="02010600000101010101" charset="-122"/>
                  <a:ea typeface="汉仪中宋简" panose="02010600000101010101" charset="-122"/>
                </a:rPr>
                <a:t>- </a:t>
              </a:r>
              <a:r>
                <a:rPr lang="en-US" altLang="zh-CN" sz="2400" dirty="0">
                  <a:solidFill>
                    <a:schemeClr val="bg1"/>
                  </a:solidFill>
                  <a:latin typeface="汉仪中宋简" panose="02010600000101010101" charset="-122"/>
                  <a:ea typeface="汉仪中宋简" panose="02010600000101010101" charset="-122"/>
                </a:rPr>
                <a:t>5</a:t>
              </a:r>
            </a:p>
          </p:txBody>
        </p:sp>
      </p:grpSp>
      <p:sp>
        <p:nvSpPr>
          <p:cNvPr id="17" name="矩形 16"/>
          <p:cNvSpPr/>
          <p:nvPr/>
        </p:nvSpPr>
        <p:spPr>
          <a:xfrm>
            <a:off x="4038600" y="-609600"/>
            <a:ext cx="4114800" cy="8115300"/>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p:nvPr/>
        </p:nvGraphicFramePr>
        <p:xfrm>
          <a:off x="4352017" y="5726880"/>
          <a:ext cx="3462020" cy="914400"/>
        </p:xfrm>
        <a:graphic>
          <a:graphicData uri="http://schemas.openxmlformats.org/drawingml/2006/table">
            <a:tbl>
              <a:tblPr/>
              <a:tblGrid>
                <a:gridCol w="789305">
                  <a:extLst>
                    <a:ext uri="{9D8B030D-6E8A-4147-A177-3AD203B41FA5}">
                      <a16:colId xmlns:a16="http://schemas.microsoft.com/office/drawing/2014/main" val="20000"/>
                    </a:ext>
                  </a:extLst>
                </a:gridCol>
                <a:gridCol w="1450340">
                  <a:extLst>
                    <a:ext uri="{9D8B030D-6E8A-4147-A177-3AD203B41FA5}">
                      <a16:colId xmlns:a16="http://schemas.microsoft.com/office/drawing/2014/main" val="20001"/>
                    </a:ext>
                  </a:extLst>
                </a:gridCol>
                <a:gridCol w="1222375">
                  <a:extLst>
                    <a:ext uri="{9D8B030D-6E8A-4147-A177-3AD203B41FA5}">
                      <a16:colId xmlns:a16="http://schemas.microsoft.com/office/drawing/2014/main" val="20002"/>
                    </a:ext>
                  </a:extLst>
                </a:gridCol>
              </a:tblGrid>
              <a:tr h="0">
                <a:tc>
                  <a:txBody>
                    <a:bodyPr/>
                    <a:lstStyle/>
                    <a:p>
                      <a:pPr indent="0">
                        <a:buNone/>
                      </a:pPr>
                      <a:r>
                        <a:rPr lang="en-US" sz="1000" b="1">
                          <a:latin typeface="Times New Roman" panose="02020603050405020304" charset="0"/>
                          <a:cs typeface="等线" panose="02010600030101010101" charset="-122"/>
                        </a:rPr>
                        <a:t>Student ID</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lstStyle/>
                    <a:p>
                      <a:pPr indent="0">
                        <a:buNone/>
                      </a:pPr>
                      <a:r>
                        <a:rPr lang="en-US" sz="1000" b="1">
                          <a:latin typeface="Times New Roman" panose="02020603050405020304" charset="0"/>
                          <a:cs typeface="等线" panose="02010600030101010101" charset="-122"/>
                        </a:rPr>
                        <a:t>Name</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lstStyle/>
                    <a:p>
                      <a:pPr indent="0">
                        <a:buNone/>
                      </a:pPr>
                      <a:r>
                        <a:rPr lang="en-US" sz="1000" b="1">
                          <a:latin typeface="Times New Roman" panose="02020603050405020304" charset="0"/>
                          <a:cs typeface="等线" panose="02010600030101010101" charset="-122"/>
                        </a:rPr>
                        <a:t>Surname</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extLst>
                  <a:ext uri="{0D108BD9-81ED-4DB2-BD59-A6C34878D82A}">
                    <a16:rowId xmlns:a16="http://schemas.microsoft.com/office/drawing/2014/main" val="10000"/>
                  </a:ext>
                </a:extLst>
              </a:tr>
              <a:tr h="0">
                <a:tc>
                  <a:txBody>
                    <a:bodyPr/>
                    <a:lstStyle/>
                    <a:p>
                      <a:pPr indent="0">
                        <a:buNone/>
                      </a:pPr>
                      <a:r>
                        <a:rPr lang="en-US" sz="1000">
                          <a:latin typeface="Times New Roman" panose="02020603050405020304" charset="0"/>
                          <a:cs typeface="等线" panose="02010600030101010101" charset="-122"/>
                        </a:rPr>
                        <a:t>202219102</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Xiaoyuanying </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Kuang</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extLst>
                  <a:ext uri="{0D108BD9-81ED-4DB2-BD59-A6C34878D82A}">
                    <a16:rowId xmlns:a16="http://schemas.microsoft.com/office/drawing/2014/main" val="10001"/>
                  </a:ext>
                </a:extLst>
              </a:tr>
              <a:tr h="0">
                <a:tc>
                  <a:txBody>
                    <a:bodyPr/>
                    <a:lstStyle/>
                    <a:p>
                      <a:pPr indent="0">
                        <a:buNone/>
                      </a:pPr>
                      <a:r>
                        <a:rPr lang="en-US" sz="1000">
                          <a:latin typeface="Times New Roman" panose="02020603050405020304" charset="0"/>
                          <a:cs typeface="等线" panose="02010600030101010101" charset="-122"/>
                        </a:rPr>
                        <a:t>202219015</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Jun </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Qi</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extLst>
                  <a:ext uri="{0D108BD9-81ED-4DB2-BD59-A6C34878D82A}">
                    <a16:rowId xmlns:a16="http://schemas.microsoft.com/office/drawing/2014/main" val="10002"/>
                  </a:ext>
                </a:extLst>
              </a:tr>
              <a:tr h="0">
                <a:tc>
                  <a:txBody>
                    <a:bodyPr/>
                    <a:lstStyle/>
                    <a:p>
                      <a:pPr indent="0">
                        <a:buNone/>
                      </a:pPr>
                      <a:r>
                        <a:rPr lang="en-US" sz="1000">
                          <a:latin typeface="Times New Roman" panose="02020603050405020304" charset="0"/>
                          <a:cs typeface="等线" panose="02010600030101010101" charset="-122"/>
                        </a:rPr>
                        <a:t>202219044</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Yueheng</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Wang</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extLst>
                  <a:ext uri="{0D108BD9-81ED-4DB2-BD59-A6C34878D82A}">
                    <a16:rowId xmlns:a16="http://schemas.microsoft.com/office/drawing/2014/main" val="10003"/>
                  </a:ext>
                </a:extLst>
              </a:tr>
              <a:tr h="0">
                <a:tc>
                  <a:txBody>
                    <a:bodyPr/>
                    <a:lstStyle/>
                    <a:p>
                      <a:pPr indent="0">
                        <a:buNone/>
                      </a:pPr>
                      <a:r>
                        <a:rPr lang="en-US" sz="1000">
                          <a:latin typeface="Times New Roman" panose="02020603050405020304" charset="0"/>
                          <a:cs typeface="等线" panose="02010600030101010101" charset="-122"/>
                        </a:rPr>
                        <a:t>202219072</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Fanghua</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Dai</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extLst>
                  <a:ext uri="{0D108BD9-81ED-4DB2-BD59-A6C34878D82A}">
                    <a16:rowId xmlns:a16="http://schemas.microsoft.com/office/drawing/2014/main" val="10004"/>
                  </a:ext>
                </a:extLst>
              </a:tr>
              <a:tr h="0">
                <a:tc>
                  <a:txBody>
                    <a:bodyPr/>
                    <a:lstStyle/>
                    <a:p>
                      <a:pPr indent="0">
                        <a:buNone/>
                      </a:pPr>
                      <a:r>
                        <a:rPr lang="en-US" sz="1000">
                          <a:latin typeface="Times New Roman" panose="02020603050405020304" charset="0"/>
                          <a:cs typeface="等线" panose="02010600030101010101" charset="-122"/>
                        </a:rPr>
                        <a:t>202219077</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Jiayi</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lstStyle/>
                    <a:p>
                      <a:pPr indent="0">
                        <a:buNone/>
                      </a:pPr>
                      <a:r>
                        <a:rPr lang="en-US" sz="1000">
                          <a:latin typeface="Times New Roman" panose="02020603050405020304" charset="0"/>
                          <a:cs typeface="等线" panose="02010600030101010101" charset="-122"/>
                        </a:rPr>
                        <a:t>Li</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extLst>
                  <a:ext uri="{0D108BD9-81ED-4DB2-BD59-A6C34878D82A}">
                    <a16:rowId xmlns:a16="http://schemas.microsoft.com/office/drawing/2014/main" val="10005"/>
                  </a:ext>
                </a:extLst>
              </a:tr>
            </a:tbl>
          </a:graphicData>
        </a:graphic>
      </p:graphicFrame>
      <p:sp>
        <p:nvSpPr>
          <p:cNvPr id="8" name="文本框 7"/>
          <p:cNvSpPr txBox="1"/>
          <p:nvPr/>
        </p:nvSpPr>
        <p:spPr>
          <a:xfrm>
            <a:off x="4210047" y="863202"/>
            <a:ext cx="2078932" cy="2306955"/>
          </a:xfrm>
          <a:prstGeom prst="rect">
            <a:avLst/>
          </a:prstGeom>
          <a:noFill/>
        </p:spPr>
        <p:txBody>
          <a:bodyPr wrap="square">
            <a:noAutofit/>
          </a:bodyPr>
          <a:lstStyle/>
          <a:p>
            <a:pPr algn="ctr"/>
            <a:r>
              <a:rPr lang="en-US" altLang="zh-CN" sz="72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High</a:t>
            </a:r>
            <a:r>
              <a:rPr lang="zh-CN" altLang="en-US" sz="72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a:t>
            </a:r>
            <a:endParaRPr lang="zh-CN" altLang="en-US" sz="7200" dirty="0">
              <a:solidFill>
                <a:schemeClr val="bg1"/>
              </a:solidFill>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endParaRPr>
          </a:p>
        </p:txBody>
      </p:sp>
      <p:sp>
        <p:nvSpPr>
          <p:cNvPr id="10" name="文本框 9"/>
          <p:cNvSpPr txBox="1"/>
          <p:nvPr/>
        </p:nvSpPr>
        <p:spPr>
          <a:xfrm>
            <a:off x="5440823" y="2049067"/>
            <a:ext cx="2373910" cy="2289810"/>
          </a:xfrm>
          <a:prstGeom prst="rect">
            <a:avLst/>
          </a:prstGeom>
          <a:noFill/>
        </p:spPr>
        <p:txBody>
          <a:bodyPr wrap="square">
            <a:noAutofit/>
          </a:bodyPr>
          <a:lstStyle/>
          <a:p>
            <a:pPr algn="ctr"/>
            <a:r>
              <a:rPr lang="en-US" altLang="zh-CN" sz="72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tech</a:t>
            </a:r>
            <a:endParaRPr lang="zh-CN" altLang="en-US" sz="7200" dirty="0">
              <a:solidFill>
                <a:schemeClr val="bg1"/>
              </a:solidFill>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endParaRPr>
          </a:p>
        </p:txBody>
      </p:sp>
      <p:sp>
        <p:nvSpPr>
          <p:cNvPr id="13" name="文本框 12"/>
          <p:cNvSpPr txBox="1"/>
          <p:nvPr/>
        </p:nvSpPr>
        <p:spPr>
          <a:xfrm>
            <a:off x="3895228" y="3379072"/>
            <a:ext cx="4725035" cy="1325880"/>
          </a:xfrm>
          <a:prstGeom prst="rect">
            <a:avLst/>
          </a:prstGeom>
          <a:noFill/>
        </p:spPr>
        <p:txBody>
          <a:bodyPr wrap="square">
            <a:noAutofit/>
          </a:bodyPr>
          <a:lstStyle/>
          <a:p>
            <a:pPr algn="ctr"/>
            <a:r>
              <a:rPr lang="zh-CN" altLang="en-US" sz="7200" dirty="0">
                <a:solidFill>
                  <a:schemeClr val="bg1"/>
                </a:solidFill>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Restaurant</a:t>
            </a:r>
          </a:p>
        </p:txBody>
      </p:sp>
      <p:pic>
        <p:nvPicPr>
          <p:cNvPr id="20" name="图片 19"/>
          <p:cNvPicPr>
            <a:picLocks noChangeAspect="1"/>
          </p:cNvPicPr>
          <p:nvPr/>
        </p:nvPicPr>
        <p:blipFill>
          <a:blip r:embed="rId3"/>
          <a:stretch>
            <a:fillRect/>
          </a:stretch>
        </p:blipFill>
        <p:spPr>
          <a:xfrm>
            <a:off x="0" y="-26670"/>
            <a:ext cx="12192635" cy="68846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10"/>
          <p:cNvPicPr>
            <a:picLocks noChangeAspect="1"/>
          </p:cNvPicPr>
          <p:nvPr/>
        </p:nvPicPr>
        <p:blipFill>
          <a:blip r:embed="rId2"/>
          <a:stretch>
            <a:fillRect/>
          </a:stretch>
        </p:blipFill>
        <p:spPr>
          <a:xfrm>
            <a:off x="1782929" y="1278935"/>
            <a:ext cx="8434977" cy="4828090"/>
          </a:xfrm>
          <a:prstGeom prst="rect">
            <a:avLst/>
          </a:prstGeom>
        </p:spPr>
      </p:pic>
      <p:pic>
        <p:nvPicPr>
          <p:cNvPr id="30" name="图片 29" descr="upload_post_object_v2_3342682680"/>
          <p:cNvPicPr>
            <a:picLocks noChangeAspect="1"/>
          </p:cNvPicPr>
          <p:nvPr/>
        </p:nvPicPr>
        <p:blipFill>
          <a:blip r:embed="rId3"/>
          <a:stretch>
            <a:fillRect/>
          </a:stretch>
        </p:blipFill>
        <p:spPr>
          <a:xfrm>
            <a:off x="601436" y="278069"/>
            <a:ext cx="767292" cy="767292"/>
          </a:xfrm>
          <a:prstGeom prst="rect">
            <a:avLst/>
          </a:prstGeom>
        </p:spPr>
      </p:pic>
      <p:sp>
        <p:nvSpPr>
          <p:cNvPr id="40" name="文本框 39"/>
          <p:cNvSpPr txBox="1"/>
          <p:nvPr userDrawn="1"/>
        </p:nvSpPr>
        <p:spPr>
          <a:xfrm>
            <a:off x="1304517" y="426554"/>
            <a:ext cx="4206225" cy="470323"/>
          </a:xfrm>
          <a:prstGeom prst="rect">
            <a:avLst/>
          </a:prstGeom>
        </p:spPr>
        <p:txBody>
          <a:bodyPr wrap="square" rtlCol="0">
            <a:noAutofit/>
          </a:bodyPr>
          <a:lstStyle/>
          <a:p>
            <a:r>
              <a:rPr lang="en-US" altLang="zh-CN" sz="3600" b="1">
                <a:solidFill>
                  <a:srgbClr val="6B341B"/>
                </a:solidFill>
              </a:rPr>
              <a:t>Delivery Subsystem</a:t>
            </a:r>
            <a:endParaRPr lang="zh-CN" altLang="en-US" sz="3600" b="1">
              <a:solidFill>
                <a:srgbClr val="6B341B"/>
              </a:solidFill>
            </a:endParaRPr>
          </a:p>
        </p:txBody>
      </p:sp>
      <p:pic>
        <p:nvPicPr>
          <p:cNvPr id="15" name="图片 14" descr="upload_post_object_v2_3541689501"/>
          <p:cNvPicPr>
            <a:picLocks noChangeAspect="1"/>
          </p:cNvPicPr>
          <p:nvPr/>
        </p:nvPicPr>
        <p:blipFill>
          <a:blip r:embed="rId4"/>
          <a:srcRect l="168" t="206" b="206"/>
          <a:stretch>
            <a:fillRect/>
          </a:stretch>
        </p:blipFill>
        <p:spPr>
          <a:xfrm>
            <a:off x="3055010" y="552450"/>
            <a:ext cx="8085529" cy="5810250"/>
          </a:xfrm>
          <a:prstGeom prst="rect">
            <a:avLst/>
          </a:prstGeom>
        </p:spPr>
      </p:pic>
      <p:sp>
        <p:nvSpPr>
          <p:cNvPr id="42" name="圆角矩形 41"/>
          <p:cNvSpPr/>
          <p:nvPr userDrawn="1"/>
        </p:nvSpPr>
        <p:spPr>
          <a:xfrm>
            <a:off x="9497786" y="1660071"/>
            <a:ext cx="843643" cy="190500"/>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3" name="圆角矩形 42"/>
          <p:cNvSpPr/>
          <p:nvPr userDrawn="1"/>
        </p:nvSpPr>
        <p:spPr>
          <a:xfrm>
            <a:off x="9497786" y="2217964"/>
            <a:ext cx="843643" cy="176893"/>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4" name="圆角矩形 43"/>
          <p:cNvSpPr/>
          <p:nvPr userDrawn="1"/>
        </p:nvSpPr>
        <p:spPr>
          <a:xfrm>
            <a:off x="9484179" y="2925536"/>
            <a:ext cx="1360714" cy="231321"/>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7" name="圆角矩形 46"/>
          <p:cNvSpPr/>
          <p:nvPr userDrawn="1"/>
        </p:nvSpPr>
        <p:spPr>
          <a:xfrm>
            <a:off x="9497786" y="4027714"/>
            <a:ext cx="911679" cy="204107"/>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8" name="圆角矩形 47"/>
          <p:cNvSpPr/>
          <p:nvPr userDrawn="1"/>
        </p:nvSpPr>
        <p:spPr>
          <a:xfrm>
            <a:off x="9484179" y="5470071"/>
            <a:ext cx="748393" cy="163286"/>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9" name="圆角矩形 48"/>
          <p:cNvSpPr/>
          <p:nvPr userDrawn="1"/>
        </p:nvSpPr>
        <p:spPr>
          <a:xfrm>
            <a:off x="8804094" y="2422071"/>
            <a:ext cx="1496241" cy="408214"/>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View Details</a:t>
            </a:r>
            <a:endParaRPr lang="zh-CN" altLang="en-US">
              <a:solidFill>
                <a:srgbClr val="000000"/>
              </a:solidFill>
            </a:endParaRPr>
          </a:p>
        </p:txBody>
      </p:sp>
      <p:sp>
        <p:nvSpPr>
          <p:cNvPr id="50" name="圆角矩形 49"/>
          <p:cNvSpPr/>
          <p:nvPr userDrawn="1"/>
        </p:nvSpPr>
        <p:spPr>
          <a:xfrm>
            <a:off x="8804094" y="1850571"/>
            <a:ext cx="1496241" cy="32657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View Details</a:t>
            </a:r>
            <a:endParaRPr lang="zh-CN" altLang="en-US">
              <a:solidFill>
                <a:srgbClr val="000000"/>
              </a:solidFill>
            </a:endParaRPr>
          </a:p>
        </p:txBody>
      </p:sp>
      <p:sp>
        <p:nvSpPr>
          <p:cNvPr id="51" name="圆角矩形 50"/>
          <p:cNvSpPr/>
          <p:nvPr userDrawn="1"/>
        </p:nvSpPr>
        <p:spPr>
          <a:xfrm>
            <a:off x="8451873" y="3401786"/>
            <a:ext cx="2200683" cy="408214"/>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Modify Information</a:t>
            </a:r>
            <a:endParaRPr lang="zh-CN" altLang="en-US">
              <a:solidFill>
                <a:srgbClr val="000000"/>
              </a:solidFill>
            </a:endParaRPr>
          </a:p>
        </p:txBody>
      </p:sp>
      <p:sp>
        <p:nvSpPr>
          <p:cNvPr id="52" name="圆角矩形 51"/>
          <p:cNvSpPr/>
          <p:nvPr userDrawn="1"/>
        </p:nvSpPr>
        <p:spPr>
          <a:xfrm>
            <a:off x="8763000" y="4599214"/>
            <a:ext cx="1578429" cy="408214"/>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Chech Status</a:t>
            </a:r>
            <a:endParaRPr lang="zh-CN" altLang="en-US">
              <a:solidFill>
                <a:srgbClr val="000000"/>
              </a:solidFill>
            </a:endParaRPr>
          </a:p>
        </p:txBody>
      </p:sp>
      <p:sp>
        <p:nvSpPr>
          <p:cNvPr id="53" name="圆角矩形 52"/>
          <p:cNvSpPr/>
          <p:nvPr userDrawn="1"/>
        </p:nvSpPr>
        <p:spPr>
          <a:xfrm>
            <a:off x="8939893" y="5787572"/>
            <a:ext cx="1224643" cy="408214"/>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Feedback</a:t>
            </a: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500" fill="hold">
                                          <p:stCondLst>
                                            <p:cond delay="0"/>
                                          </p:stCondLst>
                                        </p:cTn>
                                        <p:tgtEl>
                                          <p:spTgt spid="15"/>
                                        </p:tgtEl>
                                        <p:attrNameLst>
                                          <p:attrName>style.visibility</p:attrName>
                                        </p:attrNameLst>
                                      </p:cBhvr>
                                      <p:to>
                                        <p:strVal val="visible"/>
                                      </p:to>
                                    </p:set>
                                    <p:animEffect transition="in" filter="wheel(3)">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7" grpId="0" animBg="1"/>
      <p:bldP spid="48" grpId="0" animBg="1"/>
      <p:bldP spid="49" grpId="0" animBg="1"/>
      <p:bldP spid="50" grpId="0" animBg="1"/>
      <p:bldP spid="51" grpId="0" animBg="1"/>
      <p:bldP spid="52" grpId="0" animBg="1"/>
      <p:bldP spid="5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304290" y="1319530"/>
            <a:ext cx="9928860" cy="4944110"/>
          </a:xfrm>
          <a:prstGeom prst="rect">
            <a:avLst/>
          </a:prstGeom>
        </p:spPr>
      </p:pic>
      <p:pic>
        <p:nvPicPr>
          <p:cNvPr id="7" name="图片 6" descr="upload_post_object_v2_1886283968"/>
          <p:cNvPicPr>
            <a:picLocks noChangeAspect="1"/>
          </p:cNvPicPr>
          <p:nvPr/>
        </p:nvPicPr>
        <p:blipFill>
          <a:blip r:embed="rId3"/>
          <a:srcRect l="345" t="198" r="345" b="992"/>
          <a:stretch>
            <a:fillRect/>
          </a:stretch>
        </p:blipFill>
        <p:spPr>
          <a:xfrm>
            <a:off x="5236077" y="809126"/>
            <a:ext cx="6802888" cy="5891893"/>
          </a:xfrm>
          <a:prstGeom prst="rect">
            <a:avLst/>
          </a:prstGeom>
        </p:spPr>
      </p:pic>
      <p:pic>
        <p:nvPicPr>
          <p:cNvPr id="8" name="图片 7" descr="upload_post_object_v2_376465445"/>
          <p:cNvPicPr>
            <a:picLocks noChangeAspect="1"/>
          </p:cNvPicPr>
          <p:nvPr/>
        </p:nvPicPr>
        <p:blipFill>
          <a:blip r:embed="rId4"/>
          <a:srcRect l="644" t="992" b="198"/>
          <a:stretch>
            <a:fillRect/>
          </a:stretch>
        </p:blipFill>
        <p:spPr>
          <a:xfrm>
            <a:off x="727755" y="1065621"/>
            <a:ext cx="6982014" cy="5635402"/>
          </a:xfrm>
          <a:prstGeom prst="rect">
            <a:avLst/>
          </a:prstGeom>
        </p:spPr>
      </p:pic>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descr="upload_post_object_v2_1205957330"/>
          <p:cNvPicPr>
            <a:picLocks noChangeAspect="1"/>
          </p:cNvPicPr>
          <p:nvPr/>
        </p:nvPicPr>
        <p:blipFill>
          <a:blip r:embed="rId5"/>
          <a:stretch>
            <a:fillRect/>
          </a:stretch>
        </p:blipFill>
        <p:spPr>
          <a:xfrm>
            <a:off x="671255" y="345085"/>
            <a:ext cx="633262" cy="633262"/>
          </a:xfrm>
          <a:prstGeom prst="rect">
            <a:avLst/>
          </a:prstGeom>
        </p:spPr>
      </p:pic>
      <p:sp>
        <p:nvSpPr>
          <p:cNvPr id="40" name="文本框 39"/>
          <p:cNvSpPr txBox="1"/>
          <p:nvPr userDrawn="1"/>
        </p:nvSpPr>
        <p:spPr>
          <a:xfrm>
            <a:off x="1304517" y="426554"/>
            <a:ext cx="4206225" cy="470323"/>
          </a:xfrm>
          <a:prstGeom prst="rect">
            <a:avLst/>
          </a:prstGeom>
        </p:spPr>
        <p:txBody>
          <a:bodyPr wrap="square" rtlCol="0">
            <a:noAutofit/>
          </a:bodyPr>
          <a:lstStyle/>
          <a:p>
            <a:r>
              <a:rPr lang="en-US" altLang="zh-CN" sz="3600" b="1">
                <a:solidFill>
                  <a:srgbClr val="6B341B"/>
                </a:solidFill>
              </a:rPr>
              <a:t>Supplier Subsystem</a:t>
            </a:r>
            <a:endParaRPr lang="zh-CN" altLang="en-US" sz="3600" b="1">
              <a:solidFill>
                <a:srgbClr val="6B341B"/>
              </a:solidFill>
            </a:endParaRPr>
          </a:p>
        </p:txBody>
      </p:sp>
      <p:pic>
        <p:nvPicPr>
          <p:cNvPr id="3" name="图片 2" descr="upload_post_object_v2_376465445"/>
          <p:cNvPicPr>
            <a:picLocks noChangeAspect="1"/>
          </p:cNvPicPr>
          <p:nvPr/>
        </p:nvPicPr>
        <p:blipFill>
          <a:blip r:embed="rId4"/>
          <a:srcRect l="644" t="992" b="198"/>
          <a:stretch>
            <a:fillRect/>
          </a:stretch>
        </p:blipFill>
        <p:spPr>
          <a:xfrm>
            <a:off x="727755" y="1065621"/>
            <a:ext cx="6982014" cy="5635402"/>
          </a:xfrm>
          <a:prstGeom prst="rect">
            <a:avLst/>
          </a:prstGeom>
        </p:spPr>
      </p:pic>
      <p:sp>
        <p:nvSpPr>
          <p:cNvPr id="9" name="圆角矩形 8"/>
          <p:cNvSpPr/>
          <p:nvPr userDrawn="1"/>
        </p:nvSpPr>
        <p:spPr>
          <a:xfrm>
            <a:off x="6057265" y="2046696"/>
            <a:ext cx="1319893" cy="163286"/>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0" name="圆角矩形 9"/>
          <p:cNvSpPr/>
          <p:nvPr userDrawn="1"/>
        </p:nvSpPr>
        <p:spPr>
          <a:xfrm>
            <a:off x="6057265" y="2808696"/>
            <a:ext cx="734786" cy="163286"/>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1" name="圆角矩形 10"/>
          <p:cNvSpPr/>
          <p:nvPr userDrawn="1"/>
        </p:nvSpPr>
        <p:spPr>
          <a:xfrm>
            <a:off x="6057265" y="3856446"/>
            <a:ext cx="966107" cy="176893"/>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2" name="圆角矩形 11"/>
          <p:cNvSpPr/>
          <p:nvPr userDrawn="1"/>
        </p:nvSpPr>
        <p:spPr>
          <a:xfrm>
            <a:off x="6043658" y="4917803"/>
            <a:ext cx="966107" cy="163286"/>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3" name="圆角矩形 12"/>
          <p:cNvSpPr/>
          <p:nvPr userDrawn="1"/>
        </p:nvSpPr>
        <p:spPr>
          <a:xfrm>
            <a:off x="6057265" y="5815874"/>
            <a:ext cx="843643" cy="163286"/>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4" name="圆角矩形 13"/>
          <p:cNvSpPr/>
          <p:nvPr userDrawn="1"/>
        </p:nvSpPr>
        <p:spPr>
          <a:xfrm>
            <a:off x="10343515" y="1447981"/>
            <a:ext cx="1047750" cy="163286"/>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5" name="圆角矩形 14"/>
          <p:cNvSpPr/>
          <p:nvPr userDrawn="1"/>
        </p:nvSpPr>
        <p:spPr>
          <a:xfrm>
            <a:off x="10357122" y="2672624"/>
            <a:ext cx="1088571" cy="176893"/>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8" name="圆角矩形 17"/>
          <p:cNvSpPr/>
          <p:nvPr userDrawn="1"/>
        </p:nvSpPr>
        <p:spPr>
          <a:xfrm>
            <a:off x="10357122" y="3625124"/>
            <a:ext cx="1074964" cy="163286"/>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9" name="圆角矩形 18"/>
          <p:cNvSpPr/>
          <p:nvPr userDrawn="1"/>
        </p:nvSpPr>
        <p:spPr>
          <a:xfrm>
            <a:off x="10357122" y="4700089"/>
            <a:ext cx="966107" cy="149679"/>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0" name="圆角矩形 19"/>
          <p:cNvSpPr/>
          <p:nvPr userDrawn="1"/>
        </p:nvSpPr>
        <p:spPr>
          <a:xfrm>
            <a:off x="10357122" y="5788660"/>
            <a:ext cx="775607" cy="163286"/>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1" name="圆角矩形 20"/>
          <p:cNvSpPr/>
          <p:nvPr userDrawn="1"/>
        </p:nvSpPr>
        <p:spPr>
          <a:xfrm>
            <a:off x="5036729" y="2278017"/>
            <a:ext cx="2272393"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Notify Replenishment</a:t>
            </a:r>
            <a:endParaRPr lang="zh-CN" altLang="en-US">
              <a:solidFill>
                <a:srgbClr val="000000"/>
              </a:solidFill>
            </a:endParaRPr>
          </a:p>
        </p:txBody>
      </p:sp>
      <p:sp>
        <p:nvSpPr>
          <p:cNvPr id="22" name="圆角矩形 21"/>
          <p:cNvSpPr/>
          <p:nvPr userDrawn="1"/>
        </p:nvSpPr>
        <p:spPr>
          <a:xfrm>
            <a:off x="5485765" y="3162481"/>
            <a:ext cx="1374321"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View Details</a:t>
            </a:r>
            <a:endParaRPr lang="zh-CN" altLang="en-US">
              <a:solidFill>
                <a:srgbClr val="000000"/>
              </a:solidFill>
            </a:endParaRPr>
          </a:p>
        </p:txBody>
      </p:sp>
      <p:sp>
        <p:nvSpPr>
          <p:cNvPr id="23" name="圆角矩形 22"/>
          <p:cNvSpPr/>
          <p:nvPr userDrawn="1"/>
        </p:nvSpPr>
        <p:spPr>
          <a:xfrm>
            <a:off x="5261247" y="4237446"/>
            <a:ext cx="1823357"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Verify Accuracy</a:t>
            </a:r>
            <a:endParaRPr lang="zh-CN" altLang="en-US">
              <a:solidFill>
                <a:srgbClr val="000000"/>
              </a:solidFill>
            </a:endParaRPr>
          </a:p>
        </p:txBody>
      </p:sp>
      <p:sp>
        <p:nvSpPr>
          <p:cNvPr id="24" name="圆角矩形 23"/>
          <p:cNvSpPr/>
          <p:nvPr userDrawn="1"/>
        </p:nvSpPr>
        <p:spPr>
          <a:xfrm>
            <a:off x="5261247" y="5217160"/>
            <a:ext cx="1823357"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Confirm Receipt </a:t>
            </a:r>
            <a:endParaRPr lang="zh-CN" altLang="en-US">
              <a:solidFill>
                <a:srgbClr val="000000"/>
              </a:solidFill>
            </a:endParaRPr>
          </a:p>
        </p:txBody>
      </p:sp>
      <p:sp>
        <p:nvSpPr>
          <p:cNvPr id="25" name="圆角矩形 24"/>
          <p:cNvSpPr/>
          <p:nvPr userDrawn="1"/>
        </p:nvSpPr>
        <p:spPr>
          <a:xfrm>
            <a:off x="5373506" y="6156053"/>
            <a:ext cx="1598839"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Notify Change </a:t>
            </a:r>
            <a:endParaRPr lang="zh-CN" altLang="en-US">
              <a:solidFill>
                <a:srgbClr val="000000"/>
              </a:solidFill>
            </a:endParaRPr>
          </a:p>
        </p:txBody>
      </p:sp>
      <p:sp>
        <p:nvSpPr>
          <p:cNvPr id="26" name="圆角矩形 25"/>
          <p:cNvSpPr/>
          <p:nvPr userDrawn="1"/>
        </p:nvSpPr>
        <p:spPr>
          <a:xfrm>
            <a:off x="9665335" y="1897017"/>
            <a:ext cx="1905000"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Estimate Demand</a:t>
            </a:r>
            <a:endParaRPr lang="zh-CN" altLang="en-US">
              <a:solidFill>
                <a:srgbClr val="000000"/>
              </a:solidFill>
            </a:endParaRPr>
          </a:p>
        </p:txBody>
      </p:sp>
      <p:sp>
        <p:nvSpPr>
          <p:cNvPr id="27" name="圆角矩形 26"/>
          <p:cNvSpPr/>
          <p:nvPr userDrawn="1"/>
        </p:nvSpPr>
        <p:spPr>
          <a:xfrm>
            <a:off x="9604103" y="2971981"/>
            <a:ext cx="2027464"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Generate Requests</a:t>
            </a:r>
            <a:endParaRPr lang="zh-CN" altLang="en-US">
              <a:solidFill>
                <a:srgbClr val="000000"/>
              </a:solidFill>
            </a:endParaRPr>
          </a:p>
        </p:txBody>
      </p:sp>
      <p:sp>
        <p:nvSpPr>
          <p:cNvPr id="28" name="圆角矩形 27"/>
          <p:cNvSpPr/>
          <p:nvPr userDrawn="1"/>
        </p:nvSpPr>
        <p:spPr>
          <a:xfrm>
            <a:off x="9638121" y="4033339"/>
            <a:ext cx="1959428"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Approve Requests</a:t>
            </a:r>
            <a:endParaRPr lang="zh-CN" altLang="en-US">
              <a:solidFill>
                <a:srgbClr val="000000"/>
              </a:solidFill>
            </a:endParaRPr>
          </a:p>
        </p:txBody>
      </p:sp>
      <p:sp>
        <p:nvSpPr>
          <p:cNvPr id="29" name="圆角矩形 28"/>
          <p:cNvSpPr/>
          <p:nvPr userDrawn="1"/>
        </p:nvSpPr>
        <p:spPr>
          <a:xfrm>
            <a:off x="9699353" y="5081089"/>
            <a:ext cx="1836964"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Send to Supplier</a:t>
            </a:r>
            <a:endParaRPr lang="zh-CN" altLang="en-US">
              <a:solidFill>
                <a:srgbClr val="000000"/>
              </a:solidFill>
            </a:endParaRPr>
          </a:p>
        </p:txBody>
      </p:sp>
      <p:sp>
        <p:nvSpPr>
          <p:cNvPr id="34" name="圆角矩形 33"/>
          <p:cNvSpPr/>
          <p:nvPr userDrawn="1"/>
        </p:nvSpPr>
        <p:spPr>
          <a:xfrm>
            <a:off x="9930674" y="6128839"/>
            <a:ext cx="1374321" cy="462643"/>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Track Status</a:t>
            </a: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P spid="13" grpId="0" bldLvl="0" animBg="1"/>
      <p:bldP spid="14" grpId="0" bldLvl="0" animBg="1"/>
      <p:bldP spid="15"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6" name="矩形 15"/>
          <p:cNvSpPr/>
          <p:nvPr/>
        </p:nvSpPr>
        <p:spPr>
          <a:xfrm>
            <a:off x="2724150" y="1450873"/>
            <a:ext cx="6743700" cy="3956255"/>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8600" y="1812610"/>
            <a:ext cx="12649200" cy="3232781"/>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095500" y="1675383"/>
            <a:ext cx="8001000" cy="2463039"/>
            <a:chOff x="2095500" y="1675383"/>
            <a:chExt cx="8001000" cy="2463039"/>
          </a:xfrm>
        </p:grpSpPr>
        <p:sp>
          <p:nvSpPr>
            <p:cNvPr id="12" name="文本框 11"/>
            <p:cNvSpPr txBox="1"/>
            <p:nvPr/>
          </p:nvSpPr>
          <p:spPr>
            <a:xfrm>
              <a:off x="2095500" y="2662047"/>
              <a:ext cx="8001000" cy="1476375"/>
            </a:xfrm>
            <a:prstGeom prst="rect">
              <a:avLst/>
            </a:prstGeom>
            <a:noFill/>
          </p:spPr>
          <p:txBody>
            <a:bodyPr wrap="square">
              <a:spAutoFit/>
            </a:bodyPr>
            <a:lstStyle/>
            <a:p>
              <a:pPr algn="ctr">
                <a:lnSpc>
                  <a:spcPct val="150000"/>
                </a:lnSpc>
              </a:pPr>
              <a:r>
                <a:rPr lang="en-US" altLang="zh-CN" sz="60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C4</a:t>
              </a:r>
              <a:r>
                <a:rPr lang="zh-CN" altLang="en-US" sz="60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a:t>
              </a:r>
              <a:r>
                <a:rPr lang="en-US" altLang="zh-CN" sz="60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1</a:t>
              </a:r>
              <a:endParaRPr kumimoji="0" lang="zh-CN" altLang="en-US" sz="6000" b="0" i="0" u="none" strike="noStrike" kern="1200" cap="none" spc="0" normalizeH="0" baseline="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endParaRPr>
            </a:p>
          </p:txBody>
        </p:sp>
        <p:sp>
          <p:nvSpPr>
            <p:cNvPr id="19" name="文本框 18"/>
            <p:cNvSpPr txBox="1"/>
            <p:nvPr/>
          </p:nvSpPr>
          <p:spPr>
            <a:xfrm>
              <a:off x="2782716" y="1675383"/>
              <a:ext cx="6626568" cy="1337945"/>
            </a:xfrm>
            <a:prstGeom prst="rect">
              <a:avLst/>
            </a:prstGeom>
            <a:noFill/>
          </p:spPr>
          <p:txBody>
            <a:bodyPr wrap="square">
              <a:spAutoFit/>
            </a:bodyPr>
            <a:lstStyle/>
            <a:p>
              <a:pPr algn="ctr">
                <a:lnSpc>
                  <a:spcPct val="150000"/>
                </a:lnSpc>
              </a:pPr>
              <a:r>
                <a:rPr lang="zh-CN" altLang="en-US"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rPr>
                <a:t>Chapter   </a:t>
              </a:r>
              <a:r>
                <a:rPr lang="en-US" altLang="zh-CN"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rPr>
                <a:t>3</a:t>
              </a:r>
              <a:endParaRPr lang="zh-CN" altLang="en-US"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33400" y="129540"/>
            <a:ext cx="3374597" cy="861857"/>
          </a:xfrm>
          <a:prstGeom prst="rect">
            <a:avLst/>
          </a:prstGeom>
          <a:noFill/>
        </p:spPr>
        <p:txBody>
          <a:bodyPr wrap="square">
            <a:noAutofit/>
          </a:bodyPr>
          <a:lstStyle/>
          <a:p>
            <a:pPr>
              <a:lnSpc>
                <a:spcPct val="150000"/>
              </a:lnSpc>
            </a:pPr>
            <a:r>
              <a:rPr lang="en-US" altLang="zh-CN" sz="40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C4 Model</a:t>
            </a:r>
            <a:endParaRPr sz="4000"/>
          </a:p>
        </p:txBody>
      </p:sp>
      <p:cxnSp>
        <p:nvCxnSpPr>
          <p:cNvPr id="7" name="直接连接符 6"/>
          <p:cNvCxnSpPr/>
          <p:nvPr/>
        </p:nvCxnSpPr>
        <p:spPr>
          <a:xfrm>
            <a:off x="6096000" y="4485141"/>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234844" y="1581338"/>
            <a:ext cx="5176094" cy="1002798"/>
            <a:chOff x="209550" y="3762560"/>
            <a:chExt cx="5176094" cy="1002798"/>
          </a:xfrm>
        </p:grpSpPr>
        <p:sp>
          <p:nvSpPr>
            <p:cNvPr id="14" name="文本框 13"/>
            <p:cNvSpPr txBox="1"/>
            <p:nvPr/>
          </p:nvSpPr>
          <p:spPr>
            <a:xfrm>
              <a:off x="1639754" y="4115068"/>
              <a:ext cx="3745890" cy="650290"/>
            </a:xfrm>
            <a:prstGeom prst="rect">
              <a:avLst/>
            </a:prstGeom>
            <a:noFill/>
          </p:spPr>
          <p:txBody>
            <a:bodyPr wrap="square">
              <a:noAutofit/>
            </a:bodyPr>
            <a:lstStyle/>
            <a:p>
              <a:pPr>
                <a:lnSpc>
                  <a:spcPct val="150000"/>
                </a:lnSpc>
              </a:pPr>
              <a:r>
                <a:rPr lang="en-US" altLang="zh-CN" sz="1400" dirty="0">
                  <a:latin typeface="汉仪旗黑X1-55W" panose="00020600040101010101" pitchFamily="18" charset="-122"/>
                  <a:ea typeface="汉仪旗黑X1-55W" panose="00020600040101010101" pitchFamily="18" charset="-122"/>
                  <a:sym typeface="汉仪旗黑X1-55W" panose="00020600040101010101" pitchFamily="18" charset="-122"/>
                </a:rPr>
                <a:t>Context</a:t>
              </a:r>
            </a:p>
          </p:txBody>
        </p:sp>
        <p:sp>
          <p:nvSpPr>
            <p:cNvPr id="15" name="文本框 14"/>
            <p:cNvSpPr txBox="1"/>
            <p:nvPr/>
          </p:nvSpPr>
          <p:spPr>
            <a:xfrm>
              <a:off x="1596805" y="3825726"/>
              <a:ext cx="2571770" cy="105722"/>
            </a:xfrm>
            <a:prstGeom prst="rect">
              <a:avLst/>
            </a:prstGeom>
            <a:noFill/>
          </p:spPr>
          <p:txBody>
            <a:bodyPr wrap="square">
              <a:noAutofit/>
            </a:bodyPr>
            <a:lstStyle/>
            <a:p>
              <a:r>
                <a:rPr lang="en-US" altLang="zh-CN" sz="2400" b="1" dirty="0">
                  <a:solidFill>
                    <a:schemeClr val="tx1"/>
                  </a:solidFill>
                  <a:latin typeface="汉仪中宋简" panose="02010600000101010101" charset="-122"/>
                  <a:ea typeface="汉仪中宋简" panose="02010600000101010101" charset="-122"/>
                </a:rPr>
                <a:t>Level 1</a:t>
              </a:r>
            </a:p>
          </p:txBody>
        </p:sp>
        <p:grpSp>
          <p:nvGrpSpPr>
            <p:cNvPr id="18" name="组合 17"/>
            <p:cNvGrpSpPr/>
            <p:nvPr/>
          </p:nvGrpSpPr>
          <p:grpSpPr>
            <a:xfrm>
              <a:off x="209550" y="3762560"/>
              <a:ext cx="1481127" cy="711157"/>
              <a:chOff x="585885" y="3835760"/>
              <a:chExt cx="1481127" cy="711157"/>
            </a:xfrm>
          </p:grpSpPr>
          <p:sp>
            <p:nvSpPr>
              <p:cNvPr id="19" name="矩形 18"/>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85885" y="3898951"/>
                <a:ext cx="1481127" cy="584775"/>
              </a:xfrm>
              <a:prstGeom prst="rect">
                <a:avLst/>
              </a:prstGeom>
              <a:noFill/>
            </p:spPr>
            <p:txBody>
              <a:bodyPr wrap="square">
                <a:spAutoFit/>
              </a:bodyPr>
              <a:lstStyle/>
              <a:p>
                <a:pPr algn="ctr"/>
                <a:r>
                  <a:rPr lang="en-US" altLang="zh-CN"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01</a:t>
                </a:r>
                <a:endParaRPr lang="zh-CN" altLang="en-US"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27" name="组合 26"/>
          <p:cNvGrpSpPr/>
          <p:nvPr/>
        </p:nvGrpSpPr>
        <p:grpSpPr>
          <a:xfrm>
            <a:off x="1234876" y="2584151"/>
            <a:ext cx="5148362" cy="903340"/>
            <a:chOff x="209550" y="3647850"/>
            <a:chExt cx="5148362" cy="903340"/>
          </a:xfrm>
        </p:grpSpPr>
        <p:sp>
          <p:nvSpPr>
            <p:cNvPr id="28" name="文本框 27"/>
            <p:cNvSpPr txBox="1"/>
            <p:nvPr/>
          </p:nvSpPr>
          <p:spPr>
            <a:xfrm>
              <a:off x="1698866" y="4042275"/>
              <a:ext cx="3659046" cy="508915"/>
            </a:xfrm>
            <a:prstGeom prst="rect">
              <a:avLst/>
            </a:prstGeom>
            <a:noFill/>
          </p:spPr>
          <p:txBody>
            <a:bodyPr wrap="square">
              <a:noAutofit/>
            </a:bodyPr>
            <a:lstStyle/>
            <a:p>
              <a:pPr>
                <a:lnSpc>
                  <a:spcPct val="150000"/>
                </a:lnSpc>
              </a:pPr>
              <a:r>
                <a:rPr lang="en-US" altLang="zh-CN" sz="1400" dirty="0">
                  <a:latin typeface="汉仪旗黑X1-55W" panose="00020600040101010101" pitchFamily="18" charset="-122"/>
                  <a:ea typeface="汉仪旗黑X1-55W" panose="00020600040101010101" pitchFamily="18" charset="-122"/>
                  <a:sym typeface="汉仪旗黑X1-55W" panose="00020600040101010101" pitchFamily="18" charset="-122"/>
                </a:rPr>
                <a:t>Container</a:t>
              </a:r>
            </a:p>
          </p:txBody>
        </p:sp>
        <p:sp>
          <p:nvSpPr>
            <p:cNvPr id="29" name="文本框 28"/>
            <p:cNvSpPr txBox="1"/>
            <p:nvPr/>
          </p:nvSpPr>
          <p:spPr>
            <a:xfrm>
              <a:off x="1625417" y="3647850"/>
              <a:ext cx="2543158" cy="284253"/>
            </a:xfrm>
            <a:prstGeom prst="rect">
              <a:avLst/>
            </a:prstGeom>
            <a:noFill/>
          </p:spPr>
          <p:txBody>
            <a:bodyPr wrap="square">
              <a:noAutofit/>
            </a:bodyPr>
            <a:lstStyle/>
            <a:p>
              <a:r>
                <a:rPr lang="en-US" altLang="zh-CN" sz="2400" b="1" dirty="0">
                  <a:latin typeface="汉仪中宋简" panose="02010600000101010101" charset="-122"/>
                  <a:ea typeface="汉仪中宋简" panose="02010600000101010101" charset="-122"/>
                  <a:sym typeface="汉仪中宋简" panose="02010600000101010101" charset="-122"/>
                </a:rPr>
                <a:t>Level 2</a:t>
              </a:r>
              <a:endParaRPr lang="zh-CN" altLang="en-US" sz="2400" b="1" dirty="0">
                <a:latin typeface="汉仪中宋简" panose="02010600000101010101" charset="-122"/>
                <a:ea typeface="汉仪中宋简" panose="02010600000101010101" charset="-122"/>
                <a:sym typeface="汉仪中宋简" panose="02010600000101010101" charset="-122"/>
              </a:endParaRPr>
            </a:p>
          </p:txBody>
        </p:sp>
        <p:grpSp>
          <p:nvGrpSpPr>
            <p:cNvPr id="30" name="组合 29"/>
            <p:cNvGrpSpPr/>
            <p:nvPr/>
          </p:nvGrpSpPr>
          <p:grpSpPr>
            <a:xfrm>
              <a:off x="209550" y="3762560"/>
              <a:ext cx="1481127" cy="711157"/>
              <a:chOff x="585885" y="3835760"/>
              <a:chExt cx="1481127" cy="711157"/>
            </a:xfrm>
          </p:grpSpPr>
          <p:sp>
            <p:nvSpPr>
              <p:cNvPr id="31" name="矩形 30"/>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85885" y="3898951"/>
                <a:ext cx="1481127" cy="583565"/>
              </a:xfrm>
              <a:prstGeom prst="rect">
                <a:avLst/>
              </a:prstGeom>
              <a:noFill/>
            </p:spPr>
            <p:txBody>
              <a:bodyPr wrap="square">
                <a:spAutoFit/>
              </a:bodyPr>
              <a:lstStyle/>
              <a:p>
                <a:pPr algn="ctr"/>
                <a:r>
                  <a:rPr lang="en-US" altLang="zh-CN"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02</a:t>
                </a:r>
                <a:endParaRPr lang="zh-CN" altLang="en-US"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33" name="组合 32"/>
          <p:cNvGrpSpPr/>
          <p:nvPr/>
        </p:nvGrpSpPr>
        <p:grpSpPr>
          <a:xfrm>
            <a:off x="1214553" y="3879214"/>
            <a:ext cx="5210672" cy="767850"/>
            <a:chOff x="209550" y="3705919"/>
            <a:chExt cx="5210672" cy="767850"/>
          </a:xfrm>
        </p:grpSpPr>
        <p:sp>
          <p:nvSpPr>
            <p:cNvPr id="34" name="文本框 33"/>
            <p:cNvSpPr txBox="1"/>
            <p:nvPr/>
          </p:nvSpPr>
          <p:spPr>
            <a:xfrm>
              <a:off x="1645740" y="4059749"/>
              <a:ext cx="3774482" cy="414020"/>
            </a:xfrm>
            <a:prstGeom prst="rect">
              <a:avLst/>
            </a:prstGeom>
            <a:noFill/>
          </p:spPr>
          <p:txBody>
            <a:bodyPr wrap="square">
              <a:spAutoFit/>
            </a:bodyPr>
            <a:lstStyle/>
            <a:p>
              <a:pPr>
                <a:lnSpc>
                  <a:spcPct val="150000"/>
                </a:lnSpc>
              </a:pPr>
              <a:r>
                <a:rPr lang="en-US" altLang="zh-CN" sz="1400" dirty="0">
                  <a:latin typeface="汉仪旗黑X1-55W" panose="00020600040101010101" pitchFamily="18" charset="-122"/>
                  <a:ea typeface="汉仪旗黑X1-55W" panose="00020600040101010101" pitchFamily="18" charset="-122"/>
                  <a:sym typeface="汉仪旗黑X1-55W" panose="00020600040101010101" pitchFamily="18" charset="-122"/>
                </a:rPr>
                <a:t>Component</a:t>
              </a:r>
            </a:p>
          </p:txBody>
        </p:sp>
        <p:sp>
          <p:nvSpPr>
            <p:cNvPr id="35" name="文本框 34"/>
            <p:cNvSpPr txBox="1"/>
            <p:nvPr/>
          </p:nvSpPr>
          <p:spPr>
            <a:xfrm>
              <a:off x="1603752" y="3705919"/>
              <a:ext cx="2571750" cy="460375"/>
            </a:xfrm>
            <a:prstGeom prst="rect">
              <a:avLst/>
            </a:prstGeom>
            <a:noFill/>
          </p:spPr>
          <p:txBody>
            <a:bodyPr wrap="square">
              <a:spAutoFit/>
            </a:bodyPr>
            <a:lstStyle/>
            <a:p>
              <a:r>
                <a:rPr lang="en-US" altLang="zh-CN" sz="2400" b="1" dirty="0">
                  <a:latin typeface="汉仪中宋简" panose="02010600000101010101" charset="-122"/>
                  <a:ea typeface="汉仪中宋简" panose="02010600000101010101" charset="-122"/>
                  <a:sym typeface="汉仪中宋简" panose="02010600000101010101" charset="-122"/>
                </a:rPr>
                <a:t>Level 3</a:t>
              </a:r>
              <a:endParaRPr lang="zh-CN" altLang="en-US" sz="2400" b="1" dirty="0">
                <a:latin typeface="汉仪中宋简" panose="02010600000101010101" charset="-122"/>
                <a:ea typeface="汉仪中宋简" panose="02010600000101010101" charset="-122"/>
                <a:sym typeface="汉仪中宋简" panose="02010600000101010101" charset="-122"/>
              </a:endParaRPr>
            </a:p>
          </p:txBody>
        </p:sp>
        <p:grpSp>
          <p:nvGrpSpPr>
            <p:cNvPr id="36" name="组合 35"/>
            <p:cNvGrpSpPr/>
            <p:nvPr/>
          </p:nvGrpSpPr>
          <p:grpSpPr>
            <a:xfrm>
              <a:off x="209550" y="3762560"/>
              <a:ext cx="1481127" cy="711157"/>
              <a:chOff x="585885" y="3835760"/>
              <a:chExt cx="1481127" cy="711157"/>
            </a:xfrm>
          </p:grpSpPr>
          <p:sp>
            <p:nvSpPr>
              <p:cNvPr id="37" name="矩形 36"/>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85885" y="3898951"/>
                <a:ext cx="1481127" cy="583565"/>
              </a:xfrm>
              <a:prstGeom prst="rect">
                <a:avLst/>
              </a:prstGeom>
              <a:noFill/>
            </p:spPr>
            <p:txBody>
              <a:bodyPr wrap="square">
                <a:spAutoFit/>
              </a:bodyPr>
              <a:lstStyle/>
              <a:p>
                <a:pPr algn="ctr"/>
                <a:r>
                  <a:rPr lang="en-US" altLang="zh-CN"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03</a:t>
                </a:r>
                <a:endParaRPr lang="zh-CN" altLang="en-US"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39" name="组合 38"/>
          <p:cNvGrpSpPr/>
          <p:nvPr/>
        </p:nvGrpSpPr>
        <p:grpSpPr>
          <a:xfrm>
            <a:off x="1255267" y="5083890"/>
            <a:ext cx="5255648" cy="765643"/>
            <a:chOff x="231044" y="3708080"/>
            <a:chExt cx="5255648" cy="765643"/>
          </a:xfrm>
        </p:grpSpPr>
        <p:sp>
          <p:nvSpPr>
            <p:cNvPr id="40" name="文本框 39"/>
            <p:cNvSpPr txBox="1"/>
            <p:nvPr/>
          </p:nvSpPr>
          <p:spPr>
            <a:xfrm>
              <a:off x="1712210" y="4059703"/>
              <a:ext cx="3774482" cy="414020"/>
            </a:xfrm>
            <a:prstGeom prst="rect">
              <a:avLst/>
            </a:prstGeom>
            <a:noFill/>
          </p:spPr>
          <p:txBody>
            <a:bodyPr wrap="square">
              <a:spAutoFit/>
            </a:bodyPr>
            <a:lstStyle/>
            <a:p>
              <a:pPr>
                <a:lnSpc>
                  <a:spcPct val="150000"/>
                </a:lnSpc>
              </a:pPr>
              <a:r>
                <a:rPr lang="en-US" altLang="zh-CN" sz="1400" dirty="0">
                  <a:latin typeface="汉仪旗黑X1-55W" panose="00020600040101010101" pitchFamily="18" charset="-122"/>
                  <a:ea typeface="汉仪旗黑X1-55W" panose="00020600040101010101" pitchFamily="18" charset="-122"/>
                  <a:sym typeface="汉仪旗黑X1-55W" panose="00020600040101010101" pitchFamily="18" charset="-122"/>
                </a:rPr>
                <a:t>   Code</a:t>
              </a:r>
            </a:p>
          </p:txBody>
        </p:sp>
        <p:sp>
          <p:nvSpPr>
            <p:cNvPr id="41" name="文本框 40"/>
            <p:cNvSpPr txBox="1"/>
            <p:nvPr/>
          </p:nvSpPr>
          <p:spPr>
            <a:xfrm>
              <a:off x="1584532" y="3708080"/>
              <a:ext cx="2571750" cy="460375"/>
            </a:xfrm>
            <a:prstGeom prst="rect">
              <a:avLst/>
            </a:prstGeom>
            <a:noFill/>
          </p:spPr>
          <p:txBody>
            <a:bodyPr wrap="square">
              <a:spAutoFit/>
            </a:bodyPr>
            <a:lstStyle/>
            <a:p>
              <a:r>
                <a:rPr lang="en-US" altLang="zh-CN" sz="2400" b="1" dirty="0">
                  <a:latin typeface="汉仪中宋简" panose="02010600000101010101" charset="-122"/>
                  <a:ea typeface="汉仪中宋简" panose="02010600000101010101" charset="-122"/>
                  <a:sym typeface="汉仪中宋简" panose="02010600000101010101" charset="-122"/>
                </a:rPr>
                <a:t>Level 4</a:t>
              </a:r>
              <a:endParaRPr lang="zh-CN" altLang="en-US" sz="2400" b="1" dirty="0">
                <a:latin typeface="汉仪中宋简" panose="02010600000101010101" charset="-122"/>
                <a:ea typeface="汉仪中宋简" panose="02010600000101010101" charset="-122"/>
                <a:sym typeface="汉仪中宋简" panose="02010600000101010101" charset="-122"/>
              </a:endParaRPr>
            </a:p>
          </p:txBody>
        </p:sp>
        <p:grpSp>
          <p:nvGrpSpPr>
            <p:cNvPr id="42" name="组合 41"/>
            <p:cNvGrpSpPr/>
            <p:nvPr/>
          </p:nvGrpSpPr>
          <p:grpSpPr>
            <a:xfrm>
              <a:off x="231044" y="3762560"/>
              <a:ext cx="1481127" cy="711157"/>
              <a:chOff x="607379" y="3835760"/>
              <a:chExt cx="1481127" cy="711157"/>
            </a:xfrm>
          </p:grpSpPr>
          <p:sp>
            <p:nvSpPr>
              <p:cNvPr id="43" name="矩形 42"/>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607379" y="3878112"/>
                <a:ext cx="1481127" cy="583565"/>
              </a:xfrm>
              <a:prstGeom prst="rect">
                <a:avLst/>
              </a:prstGeom>
              <a:noFill/>
            </p:spPr>
            <p:txBody>
              <a:bodyPr wrap="square">
                <a:spAutoFit/>
              </a:bodyPr>
              <a:lstStyle/>
              <a:p>
                <a:pPr algn="ctr"/>
                <a:r>
                  <a:rPr lang="en-US" altLang="zh-CN"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04</a:t>
                </a:r>
                <a:endParaRPr lang="zh-CN" altLang="en-US"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sp>
        <p:nvSpPr>
          <p:cNvPr id="47" name="下箭头 46"/>
          <p:cNvSpPr/>
          <p:nvPr userDrawn="1"/>
        </p:nvSpPr>
        <p:spPr>
          <a:xfrm>
            <a:off x="4402233" y="1750296"/>
            <a:ext cx="443023" cy="3919417"/>
          </a:xfrm>
          <a:prstGeom prst="down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9" name="文本框 48"/>
          <p:cNvSpPr txBox="1"/>
          <p:nvPr userDrawn="1"/>
        </p:nvSpPr>
        <p:spPr>
          <a:xfrm>
            <a:off x="3906520" y="1274932"/>
            <a:ext cx="2189480" cy="368300"/>
          </a:xfrm>
          <a:prstGeom prst="rect">
            <a:avLst/>
          </a:prstGeom>
        </p:spPr>
        <p:txBody>
          <a:bodyPr wrap="none" rtlCol="0">
            <a:spAutoFit/>
          </a:bodyPr>
          <a:lstStyle/>
          <a:p>
            <a:pPr algn="l"/>
            <a:r>
              <a:rPr lang="zh-CN" altLang="en-US"/>
              <a:t>Top-down approach</a:t>
            </a:r>
          </a:p>
        </p:txBody>
      </p:sp>
      <p:pic>
        <p:nvPicPr>
          <p:cNvPr id="50" name="图片 49" descr="upload_post_object_v2_2061564592"/>
          <p:cNvPicPr>
            <a:picLocks noChangeAspect="1"/>
          </p:cNvPicPr>
          <p:nvPr/>
        </p:nvPicPr>
        <p:blipFill>
          <a:blip r:embed="rId2"/>
          <a:stretch>
            <a:fillRect/>
          </a:stretch>
        </p:blipFill>
        <p:spPr>
          <a:xfrm>
            <a:off x="6096000" y="1362377"/>
            <a:ext cx="5740584" cy="4749572"/>
          </a:xfrm>
          <a:prstGeom prst="rect">
            <a:avLst/>
          </a:prstGeom>
          <a:effectLst>
            <a:softEdge rad="3556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
          <p:cNvPicPr>
            <a:picLocks noChangeAspect="1"/>
          </p:cNvPicPr>
          <p:nvPr/>
        </p:nvPicPr>
        <p:blipFill>
          <a:blip r:embed="rId2"/>
          <a:stretch>
            <a:fillRect/>
          </a:stretch>
        </p:blipFill>
        <p:spPr>
          <a:xfrm>
            <a:off x="3471894" y="1496441"/>
            <a:ext cx="8560195" cy="5206804"/>
          </a:xfrm>
          <a:prstGeom prst="rect">
            <a:avLst/>
          </a:prstGeom>
        </p:spPr>
      </p:pic>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33400" y="313160"/>
            <a:ext cx="3276529" cy="852082"/>
          </a:xfrm>
          <a:prstGeom prst="rect">
            <a:avLst/>
          </a:prstGeom>
          <a:noFill/>
        </p:spPr>
        <p:txBody>
          <a:bodyPr wrap="square">
            <a:noAutofit/>
          </a:bodyPr>
          <a:lstStyle/>
          <a:p>
            <a:pPr>
              <a:lnSpc>
                <a:spcPct val="150000"/>
              </a:lnSpc>
            </a:pPr>
            <a:r>
              <a:rPr kumimoji="0" lang="en-US" altLang="zh-CN"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1</a:t>
            </a: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a:t>
            </a:r>
            <a:r>
              <a:rPr kumimoji="0" lang="en-US" altLang="zh-CN"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Context</a:t>
            </a:r>
            <a:endPar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endParaRPr>
          </a:p>
        </p:txBody>
      </p:sp>
      <p:sp>
        <p:nvSpPr>
          <p:cNvPr id="10" name="文本框 9"/>
          <p:cNvSpPr txBox="1"/>
          <p:nvPr/>
        </p:nvSpPr>
        <p:spPr>
          <a:xfrm>
            <a:off x="533356" y="1312151"/>
            <a:ext cx="5562600" cy="8299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600" dirty="0">
                <a:latin typeface="汉仪旗黑X1-55W" panose="00020600040101010101" pitchFamily="18" charset="-122"/>
                <a:ea typeface="汉仪旗黑X1-55W" panose="00020600040101010101" pitchFamily="18" charset="-122"/>
                <a:sym typeface="汉仪旗黑X1-55W" panose="00020600040101010101" pitchFamily="18" charset="-122"/>
              </a:rPr>
              <a:t> An holistic understanding of the target software architecture</a:t>
            </a:r>
          </a:p>
        </p:txBody>
      </p:sp>
      <p:sp>
        <p:nvSpPr>
          <p:cNvPr id="25" name="文本框 24"/>
          <p:cNvSpPr txBox="1"/>
          <p:nvPr userDrawn="1"/>
        </p:nvSpPr>
        <p:spPr>
          <a:xfrm>
            <a:off x="533356" y="2357226"/>
            <a:ext cx="2938538" cy="3746915"/>
          </a:xfrm>
          <a:prstGeom prst="rect">
            <a:avLst/>
          </a:prstGeom>
        </p:spPr>
        <p:txBody>
          <a:bodyPr wrap="none" rtlCol="0">
            <a:noAutofit/>
          </a:bodyPr>
          <a:lstStyle/>
          <a:p>
            <a:pPr marL="285750" indent="-285750" algn="l">
              <a:buFont typeface="Arial" panose="020B0604020202020204" pitchFamily="34" charset="0"/>
              <a:buChar char="•"/>
            </a:pPr>
            <a:r>
              <a:rPr lang="en-US" altLang="zh-CN" sz="2000"/>
              <a:t>Users</a:t>
            </a:r>
            <a:endParaRPr lang="zh-CN" altLang="en-US" sz="2000"/>
          </a:p>
          <a:p>
            <a:pPr marL="285750" indent="-285750" algn="l">
              <a:buFont typeface="Arial" panose="020B0604020202020204" pitchFamily="34" charset="0"/>
              <a:buChar char="•"/>
            </a:pPr>
            <a:r>
              <a:rPr lang="en-US" altLang="zh-CN" sz="2000"/>
              <a:t>Main software system</a:t>
            </a:r>
          </a:p>
          <a:p>
            <a:pPr marL="285750" indent="-285750" algn="l">
              <a:buFont typeface="Arial" panose="020B0604020202020204" pitchFamily="34" charset="0"/>
              <a:buChar char="•"/>
            </a:pPr>
            <a:r>
              <a:rPr lang="en-US" altLang="zh-CN" sz="2000"/>
              <a:t>Other Functionalities</a:t>
            </a:r>
          </a:p>
          <a:p>
            <a:pPr marL="285750" indent="-285750" algn="l">
              <a:buFont typeface="Arial" panose="020B0604020202020204" pitchFamily="34" charset="0"/>
              <a:buChar char="•"/>
            </a:pPr>
            <a:r>
              <a:rPr lang="en-US" altLang="zh-CN" sz="2000"/>
              <a:t>Third</a:t>
            </a:r>
            <a:r>
              <a:rPr lang="zh-CN" altLang="en-US" sz="2000"/>
              <a:t>-</a:t>
            </a:r>
            <a:r>
              <a:rPr lang="en-US" altLang="zh-CN" sz="2000"/>
              <a:t>party Products/Services</a:t>
            </a:r>
          </a:p>
          <a:p>
            <a:pPr algn="l"/>
            <a:endParaRPr lang="en-US" altLang="zh-CN" sz="2000"/>
          </a:p>
        </p:txBody>
      </p:sp>
      <p:pic>
        <p:nvPicPr>
          <p:cNvPr id="26" name="图片 25" descr="upload_post_object_v2_1295481100"/>
          <p:cNvPicPr>
            <a:picLocks noChangeAspect="1"/>
          </p:cNvPicPr>
          <p:nvPr/>
        </p:nvPicPr>
        <p:blipFill>
          <a:blip r:embed="rId3"/>
          <a:stretch>
            <a:fillRect/>
          </a:stretch>
        </p:blipFill>
        <p:spPr>
          <a:xfrm>
            <a:off x="278627" y="4597832"/>
            <a:ext cx="2297186" cy="210161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6" name="矩形 15"/>
          <p:cNvSpPr/>
          <p:nvPr/>
        </p:nvSpPr>
        <p:spPr>
          <a:xfrm>
            <a:off x="2724150" y="1450873"/>
            <a:ext cx="6743700" cy="3956255"/>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8600" y="1812610"/>
            <a:ext cx="12649200" cy="3232781"/>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095445" y="1304164"/>
            <a:ext cx="11522007" cy="5491579"/>
            <a:chOff x="2095445" y="1304164"/>
            <a:chExt cx="11522007" cy="5491579"/>
          </a:xfrm>
        </p:grpSpPr>
        <p:sp>
          <p:nvSpPr>
            <p:cNvPr id="9" name="文本框 8"/>
            <p:cNvSpPr txBox="1"/>
            <p:nvPr/>
          </p:nvSpPr>
          <p:spPr>
            <a:xfrm>
              <a:off x="6187952" y="6396963"/>
              <a:ext cx="7429500" cy="398780"/>
            </a:xfrm>
            <a:prstGeom prst="rect">
              <a:avLst/>
            </a:prstGeom>
            <a:noFill/>
          </p:spPr>
          <p:txBody>
            <a:bodyPr wrap="square">
              <a:spAutoFit/>
            </a:bodyPr>
            <a:lstStyle/>
            <a:p>
              <a:pPr algn="ctr"/>
              <a:endParaRPr sz="2000">
                <a:latin typeface="Times New Roman" panose="02020603050405020304" charset="0"/>
                <a:ea typeface="Times New Roman" panose="02020603050405020304" charset="0"/>
                <a:cs typeface="Times New Roman" panose="02020603050405020304" charset="0"/>
              </a:endParaRPr>
            </a:p>
          </p:txBody>
        </p:sp>
        <p:sp>
          <p:nvSpPr>
            <p:cNvPr id="12" name="文本框 11"/>
            <p:cNvSpPr txBox="1"/>
            <p:nvPr/>
          </p:nvSpPr>
          <p:spPr>
            <a:xfrm>
              <a:off x="2095445" y="2689533"/>
              <a:ext cx="8001000" cy="1918970"/>
            </a:xfrm>
            <a:prstGeom prst="rect">
              <a:avLst/>
            </a:prstGeom>
            <a:noFill/>
          </p:spPr>
          <p:txBody>
            <a:bodyPr wrap="square">
              <a:spAutoFit/>
            </a:bodyPr>
            <a:lstStyle/>
            <a:p>
              <a:pPr algn="ctr">
                <a:lnSpc>
                  <a:spcPct val="110000"/>
                </a:lnSpc>
              </a:pPr>
              <a:r>
                <a:rPr lang="en-US" altLang="zh-CN" sz="60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C4-Level 2</a:t>
              </a:r>
              <a:endParaRPr lang="en-US" altLang="zh-CN" sz="5600" noProof="0" dirty="0">
                <a:ln>
                  <a:noFill/>
                </a:ln>
                <a:solidFill>
                  <a:schemeClr val="bg1"/>
                </a:solidFill>
                <a:effectLst/>
                <a:uLnTx/>
                <a:uFillTx/>
                <a:latin typeface="Times New Roman" panose="02020603050405020304" charset="0"/>
                <a:ea typeface="Times New Roman" panose="02020603050405020304" charset="0"/>
                <a:cs typeface="Times New Roman" panose="02020603050405020304" charset="0"/>
                <a:sym typeface="汉仪旗黑X1-75W" panose="00020600040101010101" pitchFamily="18" charset="-122"/>
              </a:endParaRPr>
            </a:p>
            <a:p>
              <a:pPr algn="ctr">
                <a:lnSpc>
                  <a:spcPct val="110000"/>
                </a:lnSpc>
              </a:pPr>
              <a:r>
                <a:rPr lang="en-US" altLang="zh-CN" sz="4800" noProof="0" dirty="0">
                  <a:ln>
                    <a:noFill/>
                  </a:ln>
                  <a:solidFill>
                    <a:schemeClr val="bg1"/>
                  </a:solidFill>
                  <a:uLnTx/>
                  <a:uFillTx/>
                  <a:latin typeface="Times New Roman" panose="02020603050405020304" charset="0"/>
                  <a:ea typeface="Times New Roman" panose="02020603050405020304" charset="0"/>
                  <a:cs typeface="Times New Roman" panose="02020603050405020304" charset="0"/>
                  <a:sym typeface="汉仪旗黑X1-75W" panose="00020600040101010101" pitchFamily="18" charset="-122"/>
                </a:rPr>
                <a:t>Container</a:t>
              </a:r>
              <a:endParaRPr lang="zh-CN" altLang="en-US" sz="4800" dirty="0">
                <a:solidFill>
                  <a:schemeClr val="bg1"/>
                </a:solidFill>
                <a:latin typeface="Times New Roman" panose="02020603050405020304" charset="0"/>
                <a:ea typeface="Times New Roman" panose="02020603050405020304" charset="0"/>
                <a:cs typeface="Times New Roman" panose="02020603050405020304" charset="0"/>
                <a:sym typeface="汉仪旗黑X1-75W" panose="00020600040101010101" pitchFamily="18" charset="-122"/>
              </a:endParaRPr>
            </a:p>
          </p:txBody>
        </p:sp>
        <p:sp>
          <p:nvSpPr>
            <p:cNvPr id="19" name="文本框 18"/>
            <p:cNvSpPr txBox="1"/>
            <p:nvPr/>
          </p:nvSpPr>
          <p:spPr>
            <a:xfrm>
              <a:off x="2703700" y="1304164"/>
              <a:ext cx="6626568" cy="1337945"/>
            </a:xfrm>
            <a:prstGeom prst="rect">
              <a:avLst/>
            </a:prstGeom>
            <a:noFill/>
          </p:spPr>
          <p:txBody>
            <a:bodyPr wrap="square">
              <a:spAutoFit/>
            </a:bodyPr>
            <a:lstStyle/>
            <a:p>
              <a:pPr algn="ctr">
                <a:lnSpc>
                  <a:spcPct val="150000"/>
                </a:lnSpc>
              </a:pPr>
              <a:r>
                <a:rPr lang="zh-CN" altLang="en-US"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rPr>
                <a:t>Chapter   </a:t>
              </a:r>
              <a:r>
                <a:rPr lang="en-US" altLang="zh-CN"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rPr>
                <a:t>4</a:t>
              </a:r>
              <a:endParaRPr lang="zh-CN" altLang="en-US"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33400" y="313160"/>
            <a:ext cx="3276529" cy="852082"/>
          </a:xfrm>
          <a:prstGeom prst="rect">
            <a:avLst/>
          </a:prstGeom>
          <a:noFill/>
        </p:spPr>
        <p:txBody>
          <a:bodyPr wrap="square">
            <a:noAutofit/>
          </a:bodyPr>
          <a:lstStyle/>
          <a:p>
            <a:pPr>
              <a:lnSpc>
                <a:spcPct val="150000"/>
              </a:lnSpc>
            </a:pPr>
            <a:r>
              <a:rPr kumimoji="0" lang="en-US" altLang="zh-CN"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2</a:t>
            </a: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a:t>
            </a:r>
            <a:r>
              <a:rPr lang="en-US" altLang="zh-CN" sz="28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Container</a:t>
            </a:r>
          </a:p>
        </p:txBody>
      </p:sp>
      <p:pic>
        <p:nvPicPr>
          <p:cNvPr id="3" name="图片 2" descr="upload_post_object_v2_3574681394"/>
          <p:cNvPicPr>
            <a:picLocks noChangeAspect="1"/>
          </p:cNvPicPr>
          <p:nvPr/>
        </p:nvPicPr>
        <p:blipFill>
          <a:blip r:embed="rId2"/>
          <a:stretch>
            <a:fillRect/>
          </a:stretch>
        </p:blipFill>
        <p:spPr>
          <a:xfrm>
            <a:off x="3957515" y="1079423"/>
            <a:ext cx="8024872" cy="5623799"/>
          </a:xfrm>
          <a:prstGeom prst="rect">
            <a:avLst/>
          </a:prstGeom>
          <a:effectLst>
            <a:outerShdw blurRad="190500" algn="ctr" rotWithShape="0">
              <a:srgbClr val="000000">
                <a:alpha val="30000"/>
              </a:srgbClr>
            </a:outerShdw>
          </a:effectLst>
        </p:spPr>
      </p:pic>
      <p:sp>
        <p:nvSpPr>
          <p:cNvPr id="4" name="文本框 3"/>
          <p:cNvSpPr txBox="1"/>
          <p:nvPr/>
        </p:nvSpPr>
        <p:spPr>
          <a:xfrm>
            <a:off x="3708400" y="552535"/>
            <a:ext cx="4641944" cy="447928"/>
          </a:xfrm>
          <a:prstGeom prst="rect">
            <a:avLst/>
          </a:prstGeom>
          <a:noFill/>
        </p:spPr>
        <p:txBody>
          <a:bodyPr wrap="square">
            <a:noAutofit/>
          </a:bodyPr>
          <a:lstStyle/>
          <a:p>
            <a:pPr>
              <a:lnSpc>
                <a:spcPct val="150000"/>
              </a:lnSpc>
            </a:pPr>
            <a:r>
              <a:rPr lang="en-US" altLang="zh-CN" sz="20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[Restaurant Portal Software System]</a:t>
            </a:r>
            <a:endParaRPr sz="2000"/>
          </a:p>
        </p:txBody>
      </p:sp>
      <p:sp>
        <p:nvSpPr>
          <p:cNvPr id="5" name="文本框 4"/>
          <p:cNvSpPr txBox="1"/>
          <p:nvPr userDrawn="1"/>
        </p:nvSpPr>
        <p:spPr>
          <a:xfrm>
            <a:off x="209550" y="1953903"/>
            <a:ext cx="3747968" cy="3401727"/>
          </a:xfrm>
          <a:prstGeom prst="rect">
            <a:avLst/>
          </a:prstGeom>
        </p:spPr>
        <p:txBody>
          <a:bodyPr wrap="none" rtlCol="0">
            <a:noAutofit/>
          </a:bodyPr>
          <a:lstStyle/>
          <a:p>
            <a:pPr algn="l"/>
            <a:r>
              <a:rPr lang="en-US" altLang="zh-CN" dirty="0"/>
              <a:t>The most core </a:t>
            </a:r>
            <a:r>
              <a:rPr lang="en-US" altLang="zh-CN" dirty="0">
                <a:solidFill>
                  <a:schemeClr val="tx1"/>
                </a:solidFill>
              </a:rPr>
              <a:t>software system</a:t>
            </a:r>
            <a:r>
              <a:rPr lang="en-US" altLang="zh-CN" dirty="0"/>
              <a:t>.</a:t>
            </a:r>
          </a:p>
          <a:p>
            <a:pPr algn="l"/>
            <a:r>
              <a:rPr lang="en-US" altLang="zh-CN" dirty="0"/>
              <a:t>It is the realization of the main function</a:t>
            </a:r>
          </a:p>
          <a:p>
            <a:pPr marL="285750" indent="-285750" algn="l">
              <a:buFont typeface="Arial" panose="020B0604020202020204" pitchFamily="34" charset="0"/>
              <a:buChar char="•"/>
            </a:pPr>
            <a:r>
              <a:rPr lang="en-US" altLang="zh-CN" dirty="0"/>
              <a:t>4 kinds of users to use the system</a:t>
            </a:r>
          </a:p>
          <a:p>
            <a:pPr marL="285750" indent="-285750" algn="l">
              <a:buFont typeface="Arial" panose="020B0604020202020204" pitchFamily="34" charset="0"/>
              <a:buChar char="•"/>
            </a:pPr>
            <a:r>
              <a:rPr lang="en-US" altLang="zh-CN" dirty="0"/>
              <a:t>9 </a:t>
            </a:r>
            <a:r>
              <a:rPr lang="en-US" altLang="zh-CN" dirty="0" err="1"/>
              <a:t>countainers</a:t>
            </a:r>
            <a:r>
              <a:rPr lang="en-US" altLang="zh-CN" dirty="0"/>
              <a:t> in total</a:t>
            </a:r>
          </a:p>
          <a:p>
            <a:pPr marL="742950" lvl="1" indent="-285750" algn="l">
              <a:buFont typeface="Arial" panose="020B0604020202020204" pitchFamily="34" charset="0"/>
              <a:buChar char="•"/>
            </a:pPr>
            <a:r>
              <a:rPr lang="en-US" altLang="zh-CN" dirty="0"/>
              <a:t>4</a:t>
            </a:r>
            <a:r>
              <a:rPr lang="en-US" altLang="zh-CN">
                <a:solidFill>
                  <a:schemeClr val="tx1"/>
                </a:solidFill>
              </a:rPr>
              <a:t> </a:t>
            </a:r>
            <a:r>
              <a:rPr lang="en-US" altLang="zh-CN" dirty="0"/>
              <a:t>of the interfaces</a:t>
            </a:r>
          </a:p>
          <a:p>
            <a:pPr marL="742950" lvl="1" indent="-285750" algn="l">
              <a:buFont typeface="Arial" panose="020B0604020202020204" pitchFamily="34" charset="0"/>
              <a:buChar char="•"/>
            </a:pPr>
            <a:r>
              <a:rPr lang="en-US" altLang="zh-CN" dirty="0"/>
              <a:t>4 of the backends</a:t>
            </a:r>
          </a:p>
          <a:p>
            <a:pPr marL="742950" lvl="1" indent="-285750" algn="l">
              <a:buFont typeface="Arial" panose="020B0604020202020204" pitchFamily="34" charset="0"/>
              <a:buChar char="•"/>
            </a:pPr>
            <a:r>
              <a:rPr lang="en-US" altLang="zh-CN" dirty="0"/>
              <a:t>1 of the frontend</a:t>
            </a:r>
          </a:p>
          <a:p>
            <a:pPr marL="285750" lvl="0" indent="-285750" algn="l">
              <a:buFont typeface="Arial" panose="020B0604020202020204" pitchFamily="34" charset="0"/>
              <a:buChar char="•"/>
            </a:pPr>
            <a:r>
              <a:rPr lang="en-US" altLang="zh-CN" dirty="0" err="1"/>
              <a:t>Countainers</a:t>
            </a:r>
            <a:r>
              <a:rPr lang="en-US" altLang="zh-CN" dirty="0"/>
              <a:t> Interact with other 5 </a:t>
            </a:r>
          </a:p>
          <a:p>
            <a:pPr lvl="0" indent="0" algn="l">
              <a:buNone/>
            </a:pPr>
            <a:r>
              <a:rPr lang="en-US" altLang="zh-CN" dirty="0"/>
              <a:t>      software system</a:t>
            </a:r>
          </a:p>
          <a:p>
            <a:pPr marL="285750" lvl="0" indent="-285750" algn="l">
              <a:buFont typeface="Arial" panose="020B0604020202020204" pitchFamily="34" charset="0"/>
              <a:buChar char="•"/>
            </a:pPr>
            <a:r>
              <a:rPr lang="en-US" altLang="zh-CN" dirty="0" err="1"/>
              <a:t>Countainers</a:t>
            </a:r>
            <a:r>
              <a:rPr lang="en-US" altLang="zh-CN" dirty="0"/>
              <a:t> Relationships</a:t>
            </a:r>
          </a:p>
          <a:p>
            <a:pPr marL="742950" lvl="1" indent="-285750" algn="l">
              <a:buFont typeface="Arial" panose="020B0604020202020204" pitchFamily="34" charset="0"/>
              <a:buChar char="•"/>
            </a:pPr>
            <a:r>
              <a:rPr lang="en-US" altLang="zh-CN" dirty="0"/>
              <a:t>relies on</a:t>
            </a:r>
          </a:p>
          <a:p>
            <a:pPr marL="742950" lvl="1" indent="-285750" algn="l">
              <a:buFont typeface="Arial" panose="020B0604020202020204" pitchFamily="34" charset="0"/>
              <a:buChar char="•"/>
            </a:pPr>
            <a:r>
              <a:rPr lang="en-US" altLang="zh-CN" dirty="0" err="1"/>
              <a:t>suppots</a:t>
            </a:r>
            <a:endParaRPr lang="en-US" altLang="zh-CN" dirty="0"/>
          </a:p>
          <a:p>
            <a:pPr marL="742950" lvl="1" indent="-285750" algn="l">
              <a:buFont typeface="Arial" panose="020B0604020202020204" pitchFamily="34" charset="0"/>
              <a:buChar char="•"/>
            </a:pPr>
            <a:r>
              <a:rPr lang="en-US" altLang="zh-CN" dirty="0" err="1"/>
              <a:t>sotre</a:t>
            </a:r>
            <a:r>
              <a:rPr lang="en-US" altLang="zh-CN" dirty="0"/>
              <a:t>/retrieve info</a:t>
            </a:r>
          </a:p>
          <a:p>
            <a:endParaRPr lang="zh-CN" altLang="en-US" dirty="0"/>
          </a:p>
        </p:txBody>
      </p:sp>
      <p:pic>
        <p:nvPicPr>
          <p:cNvPr id="2" name="图片 1" descr="upload_post_object_v2_2442855131"/>
          <p:cNvPicPr>
            <a:picLocks noChangeAspect="1"/>
          </p:cNvPicPr>
          <p:nvPr/>
        </p:nvPicPr>
        <p:blipFill>
          <a:blip r:embed="rId3"/>
          <a:stretch>
            <a:fillRect/>
          </a:stretch>
        </p:blipFill>
        <p:spPr>
          <a:xfrm>
            <a:off x="9565745" y="313097"/>
            <a:ext cx="2187575" cy="406767"/>
          </a:xfrm>
          <a:prstGeom prst="rect">
            <a:avLst/>
          </a:prstGeom>
        </p:spPr>
      </p:pic>
      <p:cxnSp>
        <p:nvCxnSpPr>
          <p:cNvPr id="7" name="直接箭头连接符 6"/>
          <p:cNvCxnSpPr/>
          <p:nvPr userDrawn="1"/>
        </p:nvCxnSpPr>
        <p:spPr>
          <a:xfrm>
            <a:off x="3298613" y="1380067"/>
            <a:ext cx="816251" cy="710303"/>
          </a:xfrm>
          <a:prstGeom prst="straightConnector1">
            <a:avLst/>
          </a:prstGeom>
          <a:ln w="34925" cap="flat" cmpd="sng" algn="ctr">
            <a:solidFill>
              <a:srgbClr val="C55A11">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8" name="矩形 7"/>
          <p:cNvSpPr/>
          <p:nvPr userDrawn="1"/>
        </p:nvSpPr>
        <p:spPr>
          <a:xfrm>
            <a:off x="2401146" y="1058333"/>
            <a:ext cx="897467" cy="321733"/>
          </a:xfrm>
          <a:prstGeom prst="rect">
            <a:avLst/>
          </a:prstGeom>
          <a:solidFill>
            <a:srgbClr val="FBE5D6">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User</a:t>
            </a:r>
            <a:endParaRPr lang="zh-CN" altLang="en-US">
              <a:solidFill>
                <a:srgbClr val="000000"/>
              </a:solidFill>
            </a:endParaRPr>
          </a:p>
        </p:txBody>
      </p:sp>
      <p:cxnSp>
        <p:nvCxnSpPr>
          <p:cNvPr id="13" name="直接箭头连接符 12"/>
          <p:cNvCxnSpPr/>
          <p:nvPr userDrawn="1"/>
        </p:nvCxnSpPr>
        <p:spPr>
          <a:xfrm flipH="1">
            <a:off x="7227147" y="533569"/>
            <a:ext cx="406399" cy="948267"/>
          </a:xfrm>
          <a:prstGeom prst="straightConnector1">
            <a:avLst/>
          </a:prstGeom>
          <a:ln w="34925" cap="flat" cmpd="sng" algn="ctr">
            <a:solidFill>
              <a:srgbClr val="C55A11">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14" name="矩形 13"/>
          <p:cNvSpPr/>
          <p:nvPr userDrawn="1"/>
        </p:nvSpPr>
        <p:spPr>
          <a:xfrm>
            <a:off x="6771809" y="154771"/>
            <a:ext cx="2794000" cy="395394"/>
          </a:xfrm>
          <a:prstGeom prst="rect">
            <a:avLst/>
          </a:prstGeom>
          <a:solidFill>
            <a:srgbClr val="FBE5D6">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Container(Interface Type)</a:t>
            </a:r>
            <a:endParaRPr lang="zh-CN" altLang="en-US">
              <a:solidFill>
                <a:srgbClr val="000000"/>
              </a:solidFill>
            </a:endParaRPr>
          </a:p>
        </p:txBody>
      </p:sp>
      <p:sp>
        <p:nvSpPr>
          <p:cNvPr id="15" name="矩形 14"/>
          <p:cNvSpPr/>
          <p:nvPr userDrawn="1"/>
        </p:nvSpPr>
        <p:spPr>
          <a:xfrm>
            <a:off x="4145280" y="1803400"/>
            <a:ext cx="1303867" cy="3996267"/>
          </a:xfrm>
          <a:prstGeom prst="rect">
            <a:avLst/>
          </a:prstGeom>
          <a:noFill/>
          <a:ln w="15875" cap="flat" cmpd="sng" algn="ctr">
            <a:solidFill>
              <a:srgbClr val="F4B183">
                <a:alpha val="100000"/>
              </a:srgbClr>
            </a:solidFill>
            <a:prstDash val="dashDot"/>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8" name="矩形 17"/>
          <p:cNvSpPr/>
          <p:nvPr userDrawn="1"/>
        </p:nvSpPr>
        <p:spPr>
          <a:xfrm>
            <a:off x="7745476" y="6307835"/>
            <a:ext cx="2794000" cy="395394"/>
          </a:xfrm>
          <a:prstGeom prst="rect">
            <a:avLst/>
          </a:prstGeom>
          <a:solidFill>
            <a:srgbClr val="FBE5D6">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Container(Backend Type)</a:t>
            </a:r>
            <a:endParaRPr lang="zh-CN" altLang="en-US">
              <a:solidFill>
                <a:srgbClr val="000000"/>
              </a:solidFill>
            </a:endParaRPr>
          </a:p>
        </p:txBody>
      </p:sp>
      <p:cxnSp>
        <p:nvCxnSpPr>
          <p:cNvPr id="19" name="直接箭头连接符 18"/>
          <p:cNvCxnSpPr/>
          <p:nvPr userDrawn="1"/>
        </p:nvCxnSpPr>
        <p:spPr>
          <a:xfrm flipV="1">
            <a:off x="8293946" y="5833533"/>
            <a:ext cx="135467" cy="355600"/>
          </a:xfrm>
          <a:prstGeom prst="straightConnector1">
            <a:avLst/>
          </a:prstGeom>
          <a:ln w="34925" cap="flat" cmpd="sng" algn="ctr">
            <a:solidFill>
              <a:srgbClr val="C55A11">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cxnSp>
        <p:nvCxnSpPr>
          <p:cNvPr id="21" name="直接箭头连接符 20"/>
          <p:cNvCxnSpPr>
            <a:stCxn id="22" idx="2"/>
          </p:cNvCxnSpPr>
          <p:nvPr userDrawn="1"/>
        </p:nvCxnSpPr>
        <p:spPr>
          <a:xfrm>
            <a:off x="9817947" y="1079483"/>
            <a:ext cx="644679" cy="1471382"/>
          </a:xfrm>
          <a:prstGeom prst="straightConnector1">
            <a:avLst/>
          </a:prstGeom>
          <a:ln w="34925" cap="flat" cmpd="sng" algn="ctr">
            <a:solidFill>
              <a:srgbClr val="C55A11">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22" name="矩形 21"/>
          <p:cNvSpPr/>
          <p:nvPr userDrawn="1"/>
        </p:nvSpPr>
        <p:spPr>
          <a:xfrm>
            <a:off x="9096466" y="757750"/>
            <a:ext cx="1442961" cy="321733"/>
          </a:xfrm>
          <a:prstGeom prst="rect">
            <a:avLst/>
          </a:prstGeom>
          <a:solidFill>
            <a:srgbClr val="FBE5D6">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Other System</a:t>
            </a:r>
          </a:p>
        </p:txBody>
      </p:sp>
      <p:sp>
        <p:nvSpPr>
          <p:cNvPr id="20" name="矩形 19">
            <a:extLst>
              <a:ext uri="{FF2B5EF4-FFF2-40B4-BE49-F238E27FC236}">
                <a16:creationId xmlns:a16="http://schemas.microsoft.com/office/drawing/2014/main" id="{6A95F914-0FB4-44DE-A1A4-DE1949557B41}"/>
              </a:ext>
            </a:extLst>
          </p:cNvPr>
          <p:cNvSpPr/>
          <p:nvPr/>
        </p:nvSpPr>
        <p:spPr>
          <a:xfrm>
            <a:off x="2950738" y="6275766"/>
            <a:ext cx="2794000" cy="395394"/>
          </a:xfrm>
          <a:prstGeom prst="rect">
            <a:avLst/>
          </a:prstGeom>
          <a:solidFill>
            <a:srgbClr val="FBE5D6">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dirty="0">
                <a:solidFill>
                  <a:srgbClr val="000000"/>
                </a:solidFill>
              </a:rPr>
              <a:t>Container(Frontend Type)</a:t>
            </a:r>
            <a:endParaRPr lang="zh-CN" altLang="en-US" dirty="0">
              <a:solidFill>
                <a:srgbClr val="000000"/>
              </a:solidFill>
            </a:endParaRPr>
          </a:p>
        </p:txBody>
      </p:sp>
      <p:cxnSp>
        <p:nvCxnSpPr>
          <p:cNvPr id="23" name="直接箭头连接符 22">
            <a:extLst>
              <a:ext uri="{FF2B5EF4-FFF2-40B4-BE49-F238E27FC236}">
                <a16:creationId xmlns:a16="http://schemas.microsoft.com/office/drawing/2014/main" id="{C7983E59-A6C5-43F6-8851-07ADF1920F2F}"/>
              </a:ext>
            </a:extLst>
          </p:cNvPr>
          <p:cNvCxnSpPr>
            <a:cxnSpLocks/>
          </p:cNvCxnSpPr>
          <p:nvPr/>
        </p:nvCxnSpPr>
        <p:spPr>
          <a:xfrm flipV="1">
            <a:off x="4911466" y="5949462"/>
            <a:ext cx="1230453" cy="319134"/>
          </a:xfrm>
          <a:prstGeom prst="straightConnector1">
            <a:avLst/>
          </a:prstGeom>
          <a:ln w="34925" cap="flat" cmpd="sng" algn="ctr">
            <a:solidFill>
              <a:srgbClr val="C55A11">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33400" y="313160"/>
            <a:ext cx="3276529" cy="852082"/>
          </a:xfrm>
          <a:prstGeom prst="rect">
            <a:avLst/>
          </a:prstGeom>
          <a:noFill/>
        </p:spPr>
        <p:txBody>
          <a:bodyPr wrap="square">
            <a:noAutofit/>
          </a:bodyPr>
          <a:lstStyle/>
          <a:p>
            <a:pPr>
              <a:lnSpc>
                <a:spcPct val="150000"/>
              </a:lnSpc>
            </a:pPr>
            <a:r>
              <a:rPr kumimoji="0" lang="en-US" altLang="zh-CN"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2</a:t>
            </a: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a:t>
            </a:r>
            <a:r>
              <a:rPr lang="en-US" altLang="zh-CN" sz="28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Container</a:t>
            </a:r>
          </a:p>
        </p:txBody>
      </p:sp>
      <p:sp>
        <p:nvSpPr>
          <p:cNvPr id="4" name="文本框 3"/>
          <p:cNvSpPr txBox="1"/>
          <p:nvPr/>
        </p:nvSpPr>
        <p:spPr>
          <a:xfrm>
            <a:off x="3601775" y="515176"/>
            <a:ext cx="4046632" cy="400303"/>
          </a:xfrm>
          <a:prstGeom prst="rect">
            <a:avLst/>
          </a:prstGeom>
          <a:noFill/>
        </p:spPr>
        <p:txBody>
          <a:bodyPr wrap="square">
            <a:noAutofit/>
          </a:bodyPr>
          <a:lstStyle/>
          <a:p>
            <a:pPr>
              <a:lnSpc>
                <a:spcPct val="150000"/>
              </a:lnSpc>
            </a:pPr>
            <a:r>
              <a:rPr lang="en-US" altLang="zh-CN" sz="20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[Analytics Software System]</a:t>
            </a:r>
          </a:p>
        </p:txBody>
      </p:sp>
      <p:pic>
        <p:nvPicPr>
          <p:cNvPr id="2" name="图片 1" descr="upload_post_object_v2_1749119418"/>
          <p:cNvPicPr>
            <a:picLocks noChangeAspect="1"/>
          </p:cNvPicPr>
          <p:nvPr/>
        </p:nvPicPr>
        <p:blipFill>
          <a:blip r:embed="rId2"/>
          <a:stretch>
            <a:fillRect/>
          </a:stretch>
        </p:blipFill>
        <p:spPr>
          <a:xfrm>
            <a:off x="4673333" y="2221478"/>
            <a:ext cx="7309117" cy="3551774"/>
          </a:xfrm>
          <a:prstGeom prst="rect">
            <a:avLst/>
          </a:prstGeom>
          <a:effectLst>
            <a:outerShdw blurRad="190500" algn="ctr" rotWithShape="0">
              <a:srgbClr val="000000">
                <a:alpha val="30000"/>
              </a:srgbClr>
            </a:outerShdw>
          </a:effectLst>
        </p:spPr>
      </p:pic>
      <p:pic>
        <p:nvPicPr>
          <p:cNvPr id="3" name="图片 2" descr="upload_post_object_v2_2442855131"/>
          <p:cNvPicPr>
            <a:picLocks noChangeAspect="1"/>
          </p:cNvPicPr>
          <p:nvPr/>
        </p:nvPicPr>
        <p:blipFill>
          <a:blip r:embed="rId3"/>
          <a:stretch>
            <a:fillRect/>
          </a:stretch>
        </p:blipFill>
        <p:spPr>
          <a:xfrm>
            <a:off x="9565745" y="313097"/>
            <a:ext cx="2187575" cy="406767"/>
          </a:xfrm>
          <a:prstGeom prst="rect">
            <a:avLst/>
          </a:prstGeom>
        </p:spPr>
      </p:pic>
      <p:sp>
        <p:nvSpPr>
          <p:cNvPr id="5" name="文本框 4"/>
          <p:cNvSpPr txBox="1"/>
          <p:nvPr userDrawn="1"/>
        </p:nvSpPr>
        <p:spPr>
          <a:xfrm>
            <a:off x="768070" y="2771495"/>
            <a:ext cx="3276481" cy="1987265"/>
          </a:xfrm>
          <a:prstGeom prst="rect">
            <a:avLst/>
          </a:prstGeom>
        </p:spPr>
        <p:txBody>
          <a:bodyPr wrap="square" rtlCol="0">
            <a:noAutofit/>
          </a:bodyPr>
          <a:lstStyle/>
          <a:p>
            <a:pPr marL="285750" indent="-285750">
              <a:buFont typeface="Arial" panose="020B0604020202020204" pitchFamily="34" charset="0"/>
              <a:buChar char="•"/>
            </a:pPr>
            <a:r>
              <a:rPr lang="en-US" altLang="zh-CN">
                <a:solidFill>
                  <a:schemeClr val="tx1"/>
                </a:solidFill>
              </a:rPr>
              <a:t>This API container mainly analyzes the user's available data to help restaurants make decisions.</a:t>
            </a:r>
          </a:p>
          <a:p>
            <a:pPr marL="285750" indent="-285750">
              <a:buFont typeface="Arial" panose="020B0604020202020204" pitchFamily="34" charset="0"/>
              <a:buChar char="•"/>
            </a:pPr>
            <a:r>
              <a:rPr lang="en-US" altLang="zh-CN">
                <a:solidFill>
                  <a:schemeClr val="tx1"/>
                </a:solidFill>
              </a:rPr>
              <a:t>It interacts with the database system software for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33400" y="313160"/>
            <a:ext cx="3276529" cy="852082"/>
          </a:xfrm>
          <a:prstGeom prst="rect">
            <a:avLst/>
          </a:prstGeom>
          <a:noFill/>
        </p:spPr>
        <p:txBody>
          <a:bodyPr wrap="square">
            <a:noAutofit/>
          </a:bodyPr>
          <a:lstStyle/>
          <a:p>
            <a:pPr>
              <a:lnSpc>
                <a:spcPct val="150000"/>
              </a:lnSpc>
            </a:pPr>
            <a:r>
              <a:rPr kumimoji="0" lang="en-US" altLang="zh-CN"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2</a:t>
            </a: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a:t>
            </a:r>
            <a:r>
              <a:rPr lang="en-US" altLang="zh-CN" sz="28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Container</a:t>
            </a:r>
          </a:p>
        </p:txBody>
      </p:sp>
      <p:sp>
        <p:nvSpPr>
          <p:cNvPr id="4" name="文本框 3"/>
          <p:cNvSpPr txBox="1"/>
          <p:nvPr/>
        </p:nvSpPr>
        <p:spPr>
          <a:xfrm>
            <a:off x="3669509" y="515176"/>
            <a:ext cx="6449123" cy="447928"/>
          </a:xfrm>
          <a:prstGeom prst="rect">
            <a:avLst/>
          </a:prstGeom>
          <a:noFill/>
        </p:spPr>
        <p:txBody>
          <a:bodyPr wrap="square">
            <a:noAutofit/>
          </a:bodyPr>
          <a:lstStyle/>
          <a:p>
            <a:pPr>
              <a:lnSpc>
                <a:spcPct val="150000"/>
              </a:lnSpc>
            </a:pPr>
            <a:r>
              <a:rPr lang="en-US" altLang="zh-CN" sz="20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[Authentication and Notification Software System]</a:t>
            </a:r>
          </a:p>
        </p:txBody>
      </p:sp>
      <p:pic>
        <p:nvPicPr>
          <p:cNvPr id="2" name="图片 1" descr="upload_post_object_v2_3470911403"/>
          <p:cNvPicPr>
            <a:picLocks noChangeAspect="1"/>
          </p:cNvPicPr>
          <p:nvPr/>
        </p:nvPicPr>
        <p:blipFill>
          <a:blip r:embed="rId2"/>
          <a:stretch>
            <a:fillRect/>
          </a:stretch>
        </p:blipFill>
        <p:spPr>
          <a:xfrm>
            <a:off x="9503918" y="313097"/>
            <a:ext cx="2478617" cy="396032"/>
          </a:xfrm>
          <a:prstGeom prst="rect">
            <a:avLst/>
          </a:prstGeom>
        </p:spPr>
      </p:pic>
      <p:pic>
        <p:nvPicPr>
          <p:cNvPr id="3" name="图片 2" descr="upload_post_object_v2_3470911403"/>
          <p:cNvPicPr>
            <a:picLocks noChangeAspect="1"/>
          </p:cNvPicPr>
          <p:nvPr/>
        </p:nvPicPr>
        <p:blipFill>
          <a:blip r:embed="rId2"/>
          <a:stretch>
            <a:fillRect/>
          </a:stretch>
        </p:blipFill>
        <p:spPr>
          <a:xfrm>
            <a:off x="9402318" y="313097"/>
            <a:ext cx="2478617" cy="396032"/>
          </a:xfrm>
          <a:prstGeom prst="rect">
            <a:avLst/>
          </a:prstGeom>
        </p:spPr>
      </p:pic>
      <p:pic>
        <p:nvPicPr>
          <p:cNvPr id="5" name="图片 4" descr="upload_post_object_v2_2709281206"/>
          <p:cNvPicPr>
            <a:picLocks noChangeAspect="1"/>
          </p:cNvPicPr>
          <p:nvPr/>
        </p:nvPicPr>
        <p:blipFill>
          <a:blip r:embed="rId3"/>
          <a:stretch>
            <a:fillRect/>
          </a:stretch>
        </p:blipFill>
        <p:spPr>
          <a:xfrm>
            <a:off x="209508" y="1056008"/>
            <a:ext cx="7349363" cy="2962712"/>
          </a:xfrm>
          <a:prstGeom prst="rect">
            <a:avLst/>
          </a:prstGeom>
          <a:effectLst>
            <a:outerShdw blurRad="190500" algn="ctr" rotWithShape="0">
              <a:srgbClr val="000000">
                <a:alpha val="30000"/>
              </a:srgbClr>
            </a:outerShdw>
          </a:effectLst>
        </p:spPr>
      </p:pic>
      <p:pic>
        <p:nvPicPr>
          <p:cNvPr id="6" name="图片 5" descr="upload_post_object_v2_3989459695"/>
          <p:cNvPicPr>
            <a:picLocks noChangeAspect="1"/>
          </p:cNvPicPr>
          <p:nvPr/>
        </p:nvPicPr>
        <p:blipFill>
          <a:blip r:embed="rId4"/>
          <a:stretch>
            <a:fillRect/>
          </a:stretch>
        </p:blipFill>
        <p:spPr>
          <a:xfrm>
            <a:off x="4456345" y="3817223"/>
            <a:ext cx="7526042" cy="2886337"/>
          </a:xfrm>
          <a:prstGeom prst="rect">
            <a:avLst/>
          </a:prstGeom>
          <a:effectLst>
            <a:outerShdw blurRad="190500" algn="ctr" rotWithShape="0">
              <a:srgbClr val="000000">
                <a:alpha val="30000"/>
              </a:srgbClr>
            </a:outerShdw>
          </a:effectLst>
        </p:spPr>
      </p:pic>
      <p:sp>
        <p:nvSpPr>
          <p:cNvPr id="9" name="文本框 8"/>
          <p:cNvSpPr txBox="1"/>
          <p:nvPr userDrawn="1"/>
        </p:nvSpPr>
        <p:spPr>
          <a:xfrm>
            <a:off x="7893779" y="1353257"/>
            <a:ext cx="3528070" cy="1660979"/>
          </a:xfrm>
          <a:prstGeom prst="rect">
            <a:avLst/>
          </a:prstGeom>
        </p:spPr>
        <p:txBody>
          <a:bodyPr wrap="square" rtlCol="0">
            <a:noAutofit/>
          </a:bodyPr>
          <a:lstStyle/>
          <a:p>
            <a:r>
              <a:rPr lang="en-US" altLang="zh-CN"/>
              <a:t>The API container mainly analyzes and processes the identity authentication of each user in the system to ensure system security.</a:t>
            </a:r>
            <a:endParaRPr lang="zh-CN" altLang="en-US"/>
          </a:p>
        </p:txBody>
      </p:sp>
      <p:sp>
        <p:nvSpPr>
          <p:cNvPr id="10" name="文本框 9"/>
          <p:cNvSpPr txBox="1"/>
          <p:nvPr userDrawn="1"/>
        </p:nvSpPr>
        <p:spPr>
          <a:xfrm>
            <a:off x="1002233" y="4769909"/>
            <a:ext cx="2911929" cy="981050"/>
          </a:xfrm>
          <a:prstGeom prst="rect">
            <a:avLst/>
          </a:prstGeom>
        </p:spPr>
        <p:txBody>
          <a:bodyPr wrap="square" rtlCol="0">
            <a:noAutofit/>
          </a:bodyPr>
          <a:lstStyle/>
          <a:p>
            <a:r>
              <a:rPr lang="en-US" altLang="zh-CN"/>
              <a:t>The </a:t>
            </a:r>
            <a:r>
              <a:rPr lang="en-US" altLang="zh-CN">
                <a:solidFill>
                  <a:schemeClr val="tx1"/>
                </a:solidFill>
              </a:rPr>
              <a:t>API</a:t>
            </a:r>
            <a:r>
              <a:rPr lang="en-US" altLang="zh-CN"/>
              <a:t> container mainly handles system message push</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33400" y="313160"/>
            <a:ext cx="3276529" cy="852082"/>
          </a:xfrm>
          <a:prstGeom prst="rect">
            <a:avLst/>
          </a:prstGeom>
          <a:noFill/>
        </p:spPr>
        <p:txBody>
          <a:bodyPr wrap="square">
            <a:noAutofit/>
          </a:bodyPr>
          <a:lstStyle/>
          <a:p>
            <a:pPr>
              <a:lnSpc>
                <a:spcPct val="150000"/>
              </a:lnSpc>
            </a:pPr>
            <a:r>
              <a:rPr kumimoji="0" lang="en-US" altLang="zh-CN"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2</a:t>
            </a: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a:t>
            </a:r>
            <a:r>
              <a:rPr lang="en-US" altLang="zh-CN" sz="28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Container</a:t>
            </a:r>
          </a:p>
        </p:txBody>
      </p:sp>
      <p:pic>
        <p:nvPicPr>
          <p:cNvPr id="9" name="图片 9"/>
          <p:cNvPicPr>
            <a:picLocks noChangeAspect="1"/>
          </p:cNvPicPr>
          <p:nvPr/>
        </p:nvPicPr>
        <p:blipFill>
          <a:blip r:embed="rId2"/>
          <a:stretch>
            <a:fillRect/>
          </a:stretch>
        </p:blipFill>
        <p:spPr>
          <a:xfrm>
            <a:off x="5330666" y="1165183"/>
            <a:ext cx="6651721" cy="5538039"/>
          </a:xfrm>
          <a:prstGeom prst="rect">
            <a:avLst/>
          </a:prstGeom>
          <a:effectLst>
            <a:outerShdw blurRad="190500" algn="ctr" rotWithShape="0">
              <a:srgbClr val="000000">
                <a:alpha val="30000"/>
              </a:srgbClr>
            </a:outerShdw>
          </a:effectLst>
        </p:spPr>
      </p:pic>
      <p:sp>
        <p:nvSpPr>
          <p:cNvPr id="4" name="文本框 3"/>
          <p:cNvSpPr txBox="1"/>
          <p:nvPr/>
        </p:nvSpPr>
        <p:spPr>
          <a:xfrm>
            <a:off x="3567909" y="515176"/>
            <a:ext cx="4284757" cy="447928"/>
          </a:xfrm>
          <a:prstGeom prst="rect">
            <a:avLst/>
          </a:prstGeom>
          <a:noFill/>
        </p:spPr>
        <p:txBody>
          <a:bodyPr wrap="square">
            <a:noAutofit/>
          </a:bodyPr>
          <a:lstStyle/>
          <a:p>
            <a:pPr>
              <a:lnSpc>
                <a:spcPct val="150000"/>
              </a:lnSpc>
            </a:pPr>
            <a:r>
              <a:rPr lang="en-US" altLang="zh-CN" sz="20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[Storage Software System]</a:t>
            </a:r>
          </a:p>
        </p:txBody>
      </p:sp>
      <p:pic>
        <p:nvPicPr>
          <p:cNvPr id="2" name="图片 1" descr="upload_post_object_v2_4189244133"/>
          <p:cNvPicPr>
            <a:picLocks noChangeAspect="1"/>
          </p:cNvPicPr>
          <p:nvPr/>
        </p:nvPicPr>
        <p:blipFill>
          <a:blip r:embed="rId3"/>
          <a:stretch>
            <a:fillRect/>
          </a:stretch>
        </p:blipFill>
        <p:spPr>
          <a:xfrm>
            <a:off x="8455110" y="313097"/>
            <a:ext cx="3425825" cy="460357"/>
          </a:xfrm>
          <a:prstGeom prst="rect">
            <a:avLst/>
          </a:prstGeom>
        </p:spPr>
      </p:pic>
      <p:sp>
        <p:nvSpPr>
          <p:cNvPr id="3" name="文本框 2"/>
          <p:cNvSpPr txBox="1"/>
          <p:nvPr userDrawn="1"/>
        </p:nvSpPr>
        <p:spPr>
          <a:xfrm>
            <a:off x="967874" y="2598563"/>
            <a:ext cx="4259036" cy="1660979"/>
          </a:xfrm>
          <a:prstGeom prst="rect">
            <a:avLst/>
          </a:prstGeom>
        </p:spPr>
        <p:txBody>
          <a:bodyPr wrap="square" rtlCol="0">
            <a:noAutofit/>
          </a:bodyPr>
          <a:lstStyle/>
          <a:p>
            <a:r>
              <a:rPr lang="en-US" altLang="zh-CN"/>
              <a:t>This API Container mainly handles data storage and retrieval. It interacts with the database and provides support for other software systems.</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6" name="矩形 15"/>
          <p:cNvSpPr/>
          <p:nvPr/>
        </p:nvSpPr>
        <p:spPr>
          <a:xfrm>
            <a:off x="4377230" y="0"/>
            <a:ext cx="7814769" cy="685800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69639" y="774712"/>
            <a:ext cx="861774" cy="6507026"/>
          </a:xfrm>
          <a:prstGeom prst="rect">
            <a:avLst/>
          </a:prstGeom>
          <a:noFill/>
        </p:spPr>
        <p:txBody>
          <a:bodyPr vert="eaVert" wrap="square">
            <a:spAutoFit/>
          </a:bodyPr>
          <a:lstStyle/>
          <a:p>
            <a:r>
              <a:rPr lang="en-US" altLang="zh-CN" sz="4400" dirty="0">
                <a:solidFill>
                  <a:schemeClr val="bg1"/>
                </a:solidFill>
                <a:latin typeface="汉仪中宋简" panose="02010600000101010101" charset="-122"/>
                <a:ea typeface="汉仪中宋简" panose="02010600000101010101" charset="-122"/>
                <a:sym typeface="汉仪中宋简" panose="02010600000101010101" charset="-122"/>
              </a:rPr>
              <a:t>CONTENTS</a:t>
            </a:r>
          </a:p>
        </p:txBody>
      </p:sp>
      <p:sp>
        <p:nvSpPr>
          <p:cNvPr id="11" name="文本框 10"/>
          <p:cNvSpPr txBox="1"/>
          <p:nvPr/>
        </p:nvSpPr>
        <p:spPr>
          <a:xfrm>
            <a:off x="0" y="803529"/>
            <a:ext cx="2152650" cy="1814830"/>
          </a:xfrm>
          <a:prstGeom prst="rect">
            <a:avLst/>
          </a:prstGeom>
          <a:noFill/>
        </p:spPr>
        <p:txBody>
          <a:bodyPr wrap="square">
            <a:noAutofit/>
          </a:bodyPr>
          <a:lstStyle/>
          <a:p>
            <a:pPr algn="ctr"/>
            <a:r>
              <a:rPr lang="en-US" altLang="zh-CN" sz="2800" b="1" dirty="0">
                <a:solidFill>
                  <a:schemeClr val="bg1"/>
                </a:solidFill>
                <a:latin typeface="汉仪中宋简" panose="02010600000101010101" charset="-122"/>
                <a:ea typeface="汉仪中宋简" panose="02010600000101010101" charset="-122"/>
              </a:rPr>
              <a:t>Presentation Overview</a:t>
            </a:r>
          </a:p>
        </p:txBody>
      </p:sp>
      <p:sp>
        <p:nvSpPr>
          <p:cNvPr id="17" name="矩形 16"/>
          <p:cNvSpPr/>
          <p:nvPr/>
        </p:nvSpPr>
        <p:spPr>
          <a:xfrm>
            <a:off x="4038600" y="-609600"/>
            <a:ext cx="857865" cy="8115300"/>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5842646" y="274089"/>
            <a:ext cx="5666094" cy="943459"/>
            <a:chOff x="9201" y="1392"/>
            <a:chExt cx="8923" cy="1486"/>
          </a:xfrm>
        </p:grpSpPr>
        <p:sp>
          <p:nvSpPr>
            <p:cNvPr id="2" name="椭圆 1"/>
            <p:cNvSpPr/>
            <p:nvPr/>
          </p:nvSpPr>
          <p:spPr>
            <a:xfrm>
              <a:off x="9340" y="1477"/>
              <a:ext cx="1212" cy="1212"/>
            </a:xfrm>
            <a:prstGeom prst="ellipse">
              <a:avLst/>
            </a:prstGeom>
            <a:solidFill>
              <a:srgbClr val="D578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文本框 41"/>
            <p:cNvSpPr txBox="1"/>
            <p:nvPr/>
          </p:nvSpPr>
          <p:spPr>
            <a:xfrm>
              <a:off x="9201" y="1574"/>
              <a:ext cx="1489" cy="1018"/>
            </a:xfrm>
            <a:prstGeom prst="rect">
              <a:avLst/>
            </a:prstGeom>
            <a:noFill/>
          </p:spPr>
          <p:txBody>
            <a:bodyPr wrap="square">
              <a:spAutoFit/>
            </a:bodyPr>
            <a:lstStyle/>
            <a:p>
              <a:pPr algn="ctr"/>
              <a:r>
                <a:rPr lang="en-US" altLang="zh-CN" sz="3600" b="1" dirty="0">
                  <a:solidFill>
                    <a:schemeClr val="bg1"/>
                  </a:solidFill>
                  <a:latin typeface="汉仪中宋简" panose="02010600000101010101" charset="-122"/>
                  <a:ea typeface="汉仪中宋简" panose="02010600000101010101" charset="-122"/>
                  <a:sym typeface="汉仪中宋简" panose="02010600000101010101" charset="-122"/>
                </a:rPr>
                <a:t>01</a:t>
              </a:r>
              <a:endParaRPr lang="zh-CN" altLang="en-US" sz="3600"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sp>
          <p:nvSpPr>
            <p:cNvPr id="40" name="文本框 39"/>
            <p:cNvSpPr txBox="1"/>
            <p:nvPr/>
          </p:nvSpPr>
          <p:spPr>
            <a:xfrm>
              <a:off x="11488" y="1392"/>
              <a:ext cx="6369" cy="919"/>
            </a:xfrm>
            <a:prstGeom prst="rect">
              <a:avLst/>
            </a:prstGeom>
            <a:noFill/>
          </p:spPr>
          <p:txBody>
            <a:bodyPr wrap="square">
              <a:spAutoFit/>
            </a:bodyPr>
            <a:lstStyle/>
            <a:p>
              <a:r>
                <a:rPr lang="zh-CN" altLang="en-US" sz="3200" dirty="0">
                  <a:solidFill>
                    <a:schemeClr val="bg1"/>
                  </a:solidFill>
                  <a:latin typeface="汉仪中宋简" panose="02010600000101010101" charset="-122"/>
                  <a:ea typeface="汉仪中宋简" panose="02010600000101010101" charset="-122"/>
                  <a:sym typeface="汉仪中宋简" panose="02010600000101010101" charset="-122"/>
                </a:rPr>
                <a:t>Introduction                                         </a:t>
              </a:r>
            </a:p>
          </p:txBody>
        </p:sp>
        <p:sp>
          <p:nvSpPr>
            <p:cNvPr id="41" name="文本框 40"/>
            <p:cNvSpPr txBox="1"/>
            <p:nvPr/>
          </p:nvSpPr>
          <p:spPr>
            <a:xfrm>
              <a:off x="11488" y="2226"/>
              <a:ext cx="6636" cy="652"/>
            </a:xfrm>
            <a:prstGeom prst="rect">
              <a:avLst/>
            </a:prstGeom>
            <a:noFill/>
          </p:spPr>
          <p:txBody>
            <a:bodyPr wrap="square">
              <a:spAutoFit/>
            </a:bodyPr>
            <a:lstStyle/>
            <a:p>
              <a:pPr>
                <a:lnSpc>
                  <a:spcPct val="150000"/>
                </a:lnSpc>
              </a:pPr>
              <a:r>
                <a:rPr lang="en-US" altLang="zh-CN" sz="1400" dirty="0">
                  <a:solidFill>
                    <a:srgbClr val="D5780F"/>
                  </a:solidFill>
                  <a:latin typeface="汉仪旗黑X1-55W" panose="00020600040101010101" pitchFamily="18" charset="-122"/>
                  <a:ea typeface="汉仪旗黑X1-55W" panose="00020600040101010101" pitchFamily="18" charset="-122"/>
                  <a:sym typeface="汉仪旗黑X1-55W" panose="00020600040101010101" pitchFamily="18" charset="-122"/>
                </a:rPr>
                <a:t>Introduction  &amp; Conceptualization of Case</a:t>
              </a:r>
            </a:p>
          </p:txBody>
        </p:sp>
      </p:grpSp>
      <p:grpSp>
        <p:nvGrpSpPr>
          <p:cNvPr id="19" name="组合 18"/>
          <p:cNvGrpSpPr/>
          <p:nvPr userDrawn="1"/>
        </p:nvGrpSpPr>
        <p:grpSpPr>
          <a:xfrm>
            <a:off x="5842635" y="1626488"/>
            <a:ext cx="5666105" cy="943610"/>
            <a:chOff x="9201" y="3582"/>
            <a:chExt cx="8923" cy="1486"/>
          </a:xfrm>
        </p:grpSpPr>
        <p:sp>
          <p:nvSpPr>
            <p:cNvPr id="44" name="椭圆 43"/>
            <p:cNvSpPr/>
            <p:nvPr/>
          </p:nvSpPr>
          <p:spPr>
            <a:xfrm>
              <a:off x="9334" y="3657"/>
              <a:ext cx="1212" cy="1212"/>
            </a:xfrm>
            <a:prstGeom prst="ellipse">
              <a:avLst/>
            </a:prstGeom>
            <a:solidFill>
              <a:srgbClr val="D578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文本框 36"/>
            <p:cNvSpPr txBox="1"/>
            <p:nvPr/>
          </p:nvSpPr>
          <p:spPr>
            <a:xfrm>
              <a:off x="9201" y="3754"/>
              <a:ext cx="1489" cy="1018"/>
            </a:xfrm>
            <a:prstGeom prst="rect">
              <a:avLst/>
            </a:prstGeom>
            <a:noFill/>
          </p:spPr>
          <p:txBody>
            <a:bodyPr wrap="square">
              <a:spAutoFit/>
            </a:bodyPr>
            <a:lstStyle/>
            <a:p>
              <a:pPr algn="ctr"/>
              <a:r>
                <a:rPr lang="en-US" altLang="zh-CN" sz="3600" b="1" dirty="0">
                  <a:solidFill>
                    <a:schemeClr val="bg1"/>
                  </a:solidFill>
                  <a:latin typeface="汉仪中宋简" panose="02010600000101010101" charset="-122"/>
                  <a:ea typeface="汉仪中宋简" panose="02010600000101010101" charset="-122"/>
                  <a:sym typeface="汉仪中宋简" panose="02010600000101010101" charset="-122"/>
                </a:rPr>
                <a:t>02</a:t>
              </a:r>
              <a:endParaRPr lang="zh-CN" altLang="en-US" sz="3600"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sp>
          <p:nvSpPr>
            <p:cNvPr id="35" name="文本框 34"/>
            <p:cNvSpPr txBox="1"/>
            <p:nvPr/>
          </p:nvSpPr>
          <p:spPr>
            <a:xfrm>
              <a:off x="11488" y="3582"/>
              <a:ext cx="6369" cy="919"/>
            </a:xfrm>
            <a:prstGeom prst="rect">
              <a:avLst/>
            </a:prstGeom>
            <a:noFill/>
          </p:spPr>
          <p:txBody>
            <a:bodyPr wrap="square">
              <a:spAutoFit/>
            </a:bodyPr>
            <a:lstStyle/>
            <a:p>
              <a:r>
                <a:rPr lang="en-US" altLang="zh-CN" sz="3200" dirty="0">
                  <a:solidFill>
                    <a:schemeClr val="bg1"/>
                  </a:solidFill>
                  <a:latin typeface="汉仪中宋简" panose="02010600000101010101" charset="-122"/>
                  <a:ea typeface="汉仪中宋简" panose="02010600000101010101" charset="-122"/>
                  <a:sym typeface="汉仪中宋简" panose="02010600000101010101" charset="-122"/>
                </a:rPr>
                <a:t>Subsystems</a:t>
              </a:r>
              <a:endParaRPr lang="zh-CN" altLang="en-US" sz="3200" dirty="0">
                <a:solidFill>
                  <a:schemeClr val="bg1"/>
                </a:solidFill>
                <a:latin typeface="汉仪中宋简" panose="02010600000101010101" charset="-122"/>
                <a:ea typeface="汉仪中宋简" panose="02010600000101010101" charset="-122"/>
                <a:sym typeface="汉仪中宋简" panose="02010600000101010101" charset="-122"/>
              </a:endParaRPr>
            </a:p>
          </p:txBody>
        </p:sp>
        <p:sp>
          <p:nvSpPr>
            <p:cNvPr id="36" name="文本框 35"/>
            <p:cNvSpPr txBox="1"/>
            <p:nvPr/>
          </p:nvSpPr>
          <p:spPr>
            <a:xfrm>
              <a:off x="11488" y="4416"/>
              <a:ext cx="6636" cy="652"/>
            </a:xfrm>
            <a:prstGeom prst="rect">
              <a:avLst/>
            </a:prstGeom>
            <a:noFill/>
          </p:spPr>
          <p:txBody>
            <a:bodyPr wrap="square">
              <a:spAutoFit/>
            </a:bodyPr>
            <a:lstStyle/>
            <a:p>
              <a:pPr>
                <a:lnSpc>
                  <a:spcPct val="150000"/>
                </a:lnSpc>
              </a:pPr>
              <a:r>
                <a:rPr lang="en-US" altLang="zh-CN" sz="1400" dirty="0">
                  <a:solidFill>
                    <a:srgbClr val="D5780F"/>
                  </a:solidFill>
                  <a:latin typeface="汉仪旗黑X1-55W" panose="00020600040101010101" pitchFamily="18" charset="-122"/>
                  <a:ea typeface="汉仪旗黑X1-55W" panose="00020600040101010101" pitchFamily="18" charset="-122"/>
                  <a:sym typeface="汉仪旗黑X1-55W" panose="00020600040101010101" pitchFamily="18" charset="-122"/>
                </a:rPr>
                <a:t>Subsystem diagrams and user stories</a:t>
              </a:r>
            </a:p>
          </p:txBody>
        </p:sp>
      </p:grpSp>
      <p:grpSp>
        <p:nvGrpSpPr>
          <p:cNvPr id="20" name="组合 19"/>
          <p:cNvGrpSpPr/>
          <p:nvPr userDrawn="1"/>
        </p:nvGrpSpPr>
        <p:grpSpPr>
          <a:xfrm>
            <a:off x="5842635" y="2998723"/>
            <a:ext cx="5666105" cy="943610"/>
            <a:chOff x="9201" y="5773"/>
            <a:chExt cx="8923" cy="1486"/>
          </a:xfrm>
        </p:grpSpPr>
        <p:sp>
          <p:nvSpPr>
            <p:cNvPr id="45" name="椭圆 44"/>
            <p:cNvSpPr/>
            <p:nvPr/>
          </p:nvSpPr>
          <p:spPr>
            <a:xfrm>
              <a:off x="9340" y="5837"/>
              <a:ext cx="1212" cy="1212"/>
            </a:xfrm>
            <a:prstGeom prst="ellipse">
              <a:avLst/>
            </a:prstGeom>
            <a:solidFill>
              <a:srgbClr val="D578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文本框 31"/>
            <p:cNvSpPr txBox="1"/>
            <p:nvPr/>
          </p:nvSpPr>
          <p:spPr>
            <a:xfrm>
              <a:off x="9201" y="5934"/>
              <a:ext cx="1489" cy="1018"/>
            </a:xfrm>
            <a:prstGeom prst="rect">
              <a:avLst/>
            </a:prstGeom>
            <a:noFill/>
          </p:spPr>
          <p:txBody>
            <a:bodyPr wrap="square">
              <a:spAutoFit/>
            </a:bodyPr>
            <a:lstStyle/>
            <a:p>
              <a:pPr algn="ctr"/>
              <a:r>
                <a:rPr lang="en-US" altLang="zh-CN" sz="3600" b="1" dirty="0">
                  <a:solidFill>
                    <a:schemeClr val="bg1"/>
                  </a:solidFill>
                  <a:latin typeface="汉仪中宋简" panose="02010600000101010101" charset="-122"/>
                  <a:ea typeface="汉仪中宋简" panose="02010600000101010101" charset="-122"/>
                  <a:sym typeface="汉仪中宋简" panose="02010600000101010101" charset="-122"/>
                </a:rPr>
                <a:t>03</a:t>
              </a:r>
              <a:endParaRPr lang="zh-CN" altLang="en-US" sz="3600"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sp>
          <p:nvSpPr>
            <p:cNvPr id="30" name="文本框 29"/>
            <p:cNvSpPr txBox="1"/>
            <p:nvPr/>
          </p:nvSpPr>
          <p:spPr>
            <a:xfrm>
              <a:off x="11488" y="5773"/>
              <a:ext cx="6369" cy="919"/>
            </a:xfrm>
            <a:prstGeom prst="rect">
              <a:avLst/>
            </a:prstGeom>
            <a:noFill/>
          </p:spPr>
          <p:txBody>
            <a:bodyPr wrap="square">
              <a:spAutoFit/>
            </a:bodyPr>
            <a:lstStyle/>
            <a:p>
              <a:r>
                <a:rPr lang="en-US" altLang="zh-CN" sz="3200" dirty="0">
                  <a:solidFill>
                    <a:schemeClr val="bg1"/>
                  </a:solidFill>
                  <a:latin typeface="汉仪中宋简" panose="02010600000101010101" charset="-122"/>
                  <a:ea typeface="汉仪中宋简" panose="02010600000101010101" charset="-122"/>
                  <a:sym typeface="汉仪中宋简" panose="02010600000101010101" charset="-122"/>
                </a:rPr>
                <a:t>C4</a:t>
              </a:r>
              <a:r>
                <a:rPr lang="zh-CN" altLang="en-US" sz="3200" dirty="0">
                  <a:solidFill>
                    <a:schemeClr val="bg1"/>
                  </a:solidFill>
                  <a:latin typeface="汉仪中宋简" panose="02010600000101010101" charset="-122"/>
                  <a:ea typeface="汉仪中宋简" panose="02010600000101010101" charset="-122"/>
                  <a:sym typeface="汉仪中宋简" panose="02010600000101010101" charset="-122"/>
                </a:rPr>
                <a:t>-</a:t>
              </a:r>
              <a:r>
                <a:rPr lang="en-US" altLang="zh-CN" sz="3200" dirty="0">
                  <a:solidFill>
                    <a:schemeClr val="bg1"/>
                  </a:solidFill>
                  <a:latin typeface="汉仪中宋简" panose="02010600000101010101" charset="-122"/>
                  <a:ea typeface="汉仪中宋简" panose="02010600000101010101" charset="-122"/>
                  <a:sym typeface="汉仪中宋简" panose="02010600000101010101" charset="-122"/>
                </a:rPr>
                <a:t>Level 1</a:t>
              </a:r>
              <a:endParaRPr lang="zh-CN" altLang="en-US" sz="3200" dirty="0">
                <a:solidFill>
                  <a:schemeClr val="bg1"/>
                </a:solidFill>
                <a:latin typeface="汉仪中宋简" panose="02010600000101010101" charset="-122"/>
                <a:ea typeface="汉仪中宋简" panose="02010600000101010101" charset="-122"/>
                <a:sym typeface="汉仪中宋简" panose="02010600000101010101" charset="-122"/>
              </a:endParaRPr>
            </a:p>
          </p:txBody>
        </p:sp>
        <p:sp>
          <p:nvSpPr>
            <p:cNvPr id="31" name="文本框 30"/>
            <p:cNvSpPr txBox="1"/>
            <p:nvPr/>
          </p:nvSpPr>
          <p:spPr>
            <a:xfrm>
              <a:off x="11488" y="6607"/>
              <a:ext cx="6636" cy="652"/>
            </a:xfrm>
            <a:prstGeom prst="rect">
              <a:avLst/>
            </a:prstGeom>
            <a:noFill/>
          </p:spPr>
          <p:txBody>
            <a:bodyPr wrap="square">
              <a:spAutoFit/>
            </a:bodyPr>
            <a:lstStyle/>
            <a:p>
              <a:pPr>
                <a:lnSpc>
                  <a:spcPct val="150000"/>
                </a:lnSpc>
              </a:pPr>
              <a:r>
                <a:rPr lang="en-US" altLang="zh-CN" sz="1400" dirty="0">
                  <a:solidFill>
                    <a:srgbClr val="D5780F"/>
                  </a:solidFill>
                  <a:latin typeface="汉仪旗黑X1-55W" panose="00020600040101010101" pitchFamily="18" charset="-122"/>
                  <a:ea typeface="汉仪旗黑X1-55W" panose="00020600040101010101" pitchFamily="18" charset="-122"/>
                  <a:cs typeface="Abel"/>
                  <a:sym typeface="汉仪旗黑X1-55W" panose="00020600040101010101" pitchFamily="18" charset="-122"/>
                </a:rPr>
                <a:t>C4 Level 1</a:t>
              </a:r>
              <a:r>
                <a:rPr lang="zh-CN" altLang="en-US" sz="1400" dirty="0">
                  <a:solidFill>
                    <a:srgbClr val="D5780F"/>
                  </a:solidFill>
                  <a:latin typeface="汉仪旗黑X1-55W" panose="00020600040101010101" pitchFamily="18" charset="-122"/>
                  <a:ea typeface="汉仪旗黑X1-55W" panose="00020600040101010101" pitchFamily="18" charset="-122"/>
                  <a:cs typeface="Abel"/>
                  <a:sym typeface="汉仪旗黑X1-55W" panose="00020600040101010101" pitchFamily="18" charset="-122"/>
                </a:rPr>
                <a:t>--</a:t>
              </a:r>
              <a:r>
                <a:rPr lang="en-US" altLang="zh-CN" sz="1400" dirty="0">
                  <a:solidFill>
                    <a:srgbClr val="D5780F"/>
                  </a:solidFill>
                  <a:latin typeface="汉仪旗黑X1-55W" panose="00020600040101010101" pitchFamily="18" charset="-122"/>
                  <a:ea typeface="汉仪旗黑X1-55W" panose="00020600040101010101" pitchFamily="18" charset="-122"/>
                  <a:cs typeface="Abel"/>
                  <a:sym typeface="汉仪旗黑X1-55W" panose="00020600040101010101" pitchFamily="18" charset="-122"/>
                </a:rPr>
                <a:t>Context diagram</a:t>
              </a:r>
              <a:endParaRPr lang="en-US" altLang="zh-CN" sz="1400" dirty="0">
                <a:solidFill>
                  <a:srgbClr val="D5780F"/>
                </a:solidFill>
                <a:latin typeface="汉仪旗黑X1-55W" panose="00020600040101010101" pitchFamily="18" charset="-122"/>
                <a:ea typeface="汉仪旗黑X1-55W" panose="00020600040101010101" pitchFamily="18" charset="-122"/>
                <a:sym typeface="汉仪旗黑X1-55W" panose="00020600040101010101" pitchFamily="18" charset="-122"/>
              </a:endParaRPr>
            </a:p>
          </p:txBody>
        </p:sp>
      </p:grpSp>
      <p:grpSp>
        <p:nvGrpSpPr>
          <p:cNvPr id="21" name="组合 20"/>
          <p:cNvGrpSpPr/>
          <p:nvPr userDrawn="1"/>
        </p:nvGrpSpPr>
        <p:grpSpPr>
          <a:xfrm>
            <a:off x="5842635" y="4370323"/>
            <a:ext cx="5666105" cy="943610"/>
            <a:chOff x="9201" y="7963"/>
            <a:chExt cx="8923" cy="1486"/>
          </a:xfrm>
        </p:grpSpPr>
        <p:sp>
          <p:nvSpPr>
            <p:cNvPr id="46" name="椭圆 45"/>
            <p:cNvSpPr/>
            <p:nvPr/>
          </p:nvSpPr>
          <p:spPr>
            <a:xfrm>
              <a:off x="9340" y="8044"/>
              <a:ext cx="1212" cy="1212"/>
            </a:xfrm>
            <a:prstGeom prst="ellipse">
              <a:avLst/>
            </a:prstGeom>
            <a:solidFill>
              <a:srgbClr val="D578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p:cNvSpPr txBox="1"/>
            <p:nvPr/>
          </p:nvSpPr>
          <p:spPr>
            <a:xfrm>
              <a:off x="9201" y="8141"/>
              <a:ext cx="1489" cy="1018"/>
            </a:xfrm>
            <a:prstGeom prst="rect">
              <a:avLst/>
            </a:prstGeom>
            <a:noFill/>
          </p:spPr>
          <p:txBody>
            <a:bodyPr wrap="square">
              <a:spAutoFit/>
            </a:bodyPr>
            <a:lstStyle/>
            <a:p>
              <a:pPr algn="ctr"/>
              <a:r>
                <a:rPr lang="en-US" altLang="zh-CN" sz="3600" b="1" dirty="0">
                  <a:solidFill>
                    <a:schemeClr val="bg1"/>
                  </a:solidFill>
                  <a:latin typeface="汉仪中宋简" panose="02010600000101010101" charset="-122"/>
                  <a:ea typeface="汉仪中宋简" panose="02010600000101010101" charset="-122"/>
                  <a:sym typeface="汉仪中宋简" panose="02010600000101010101" charset="-122"/>
                </a:rPr>
                <a:t>04</a:t>
              </a:r>
              <a:endParaRPr lang="zh-CN" altLang="en-US" sz="3600"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sp>
          <p:nvSpPr>
            <p:cNvPr id="25" name="文本框 24"/>
            <p:cNvSpPr txBox="1"/>
            <p:nvPr/>
          </p:nvSpPr>
          <p:spPr>
            <a:xfrm>
              <a:off x="11488" y="7963"/>
              <a:ext cx="6369" cy="919"/>
            </a:xfrm>
            <a:prstGeom prst="rect">
              <a:avLst/>
            </a:prstGeom>
            <a:noFill/>
          </p:spPr>
          <p:txBody>
            <a:bodyPr wrap="square">
              <a:spAutoFit/>
            </a:bodyPr>
            <a:lstStyle/>
            <a:p>
              <a:r>
                <a:rPr lang="en-US" altLang="zh-CN" sz="3200" dirty="0">
                  <a:solidFill>
                    <a:schemeClr val="bg1"/>
                  </a:solidFill>
                  <a:latin typeface="汉仪中宋简" panose="02010600000101010101" charset="-122"/>
                  <a:ea typeface="汉仪中宋简" panose="02010600000101010101" charset="-122"/>
                  <a:sym typeface="汉仪中宋简" panose="02010600000101010101" charset="-122"/>
                </a:rPr>
                <a:t>C4</a:t>
              </a:r>
              <a:r>
                <a:rPr lang="zh-CN" altLang="en-US" sz="3200" dirty="0">
                  <a:solidFill>
                    <a:schemeClr val="bg1"/>
                  </a:solidFill>
                  <a:latin typeface="汉仪中宋简" panose="02010600000101010101" charset="-122"/>
                  <a:ea typeface="汉仪中宋简" panose="02010600000101010101" charset="-122"/>
                  <a:sym typeface="汉仪中宋简" panose="02010600000101010101" charset="-122"/>
                </a:rPr>
                <a:t>-</a:t>
              </a:r>
              <a:r>
                <a:rPr lang="en-US" altLang="zh-CN" sz="3200" dirty="0">
                  <a:solidFill>
                    <a:schemeClr val="bg1"/>
                  </a:solidFill>
                  <a:latin typeface="汉仪中宋简" panose="02010600000101010101" charset="-122"/>
                  <a:ea typeface="汉仪中宋简" panose="02010600000101010101" charset="-122"/>
                  <a:sym typeface="汉仪中宋简" panose="02010600000101010101" charset="-122"/>
                </a:rPr>
                <a:t>Level 2</a:t>
              </a:r>
              <a:r>
                <a:rPr lang="zh-CN" altLang="en-US" sz="3200" dirty="0">
                  <a:solidFill>
                    <a:schemeClr val="bg1"/>
                  </a:solidFill>
                  <a:latin typeface="汉仪中宋简" panose="02010600000101010101" charset="-122"/>
                  <a:ea typeface="汉仪中宋简" panose="02010600000101010101" charset="-122"/>
                  <a:sym typeface="汉仪中宋简" panose="02010600000101010101" charset="-122"/>
                </a:rPr>
                <a:t>                                        </a:t>
              </a:r>
            </a:p>
          </p:txBody>
        </p:sp>
        <p:sp>
          <p:nvSpPr>
            <p:cNvPr id="26" name="文本框 25"/>
            <p:cNvSpPr txBox="1"/>
            <p:nvPr/>
          </p:nvSpPr>
          <p:spPr>
            <a:xfrm>
              <a:off x="11488" y="8797"/>
              <a:ext cx="6636" cy="652"/>
            </a:xfrm>
            <a:prstGeom prst="rect">
              <a:avLst/>
            </a:prstGeom>
            <a:noFill/>
          </p:spPr>
          <p:txBody>
            <a:bodyPr wrap="square">
              <a:spAutoFit/>
            </a:bodyPr>
            <a:lstStyle/>
            <a:p>
              <a:pPr>
                <a:lnSpc>
                  <a:spcPct val="150000"/>
                </a:lnSpc>
              </a:pPr>
              <a:r>
                <a:rPr lang="en-US" altLang="zh-CN" sz="1400" dirty="0">
                  <a:solidFill>
                    <a:srgbClr val="D5780F"/>
                  </a:solidFill>
                  <a:latin typeface="汉仪旗黑X1-55W" panose="00020600040101010101" pitchFamily="18" charset="-122"/>
                  <a:ea typeface="汉仪旗黑X1-55W" panose="00020600040101010101" pitchFamily="18" charset="-122"/>
                  <a:sym typeface="汉仪旗黑X1-55W" panose="00020600040101010101" pitchFamily="18" charset="-122"/>
                </a:rPr>
                <a:t>C4 Level2</a:t>
              </a:r>
              <a:r>
                <a:rPr lang="zh-CN" altLang="en-US" sz="1400" dirty="0">
                  <a:solidFill>
                    <a:srgbClr val="D5780F"/>
                  </a:solidFill>
                  <a:latin typeface="汉仪旗黑X1-55W" panose="00020600040101010101" pitchFamily="18" charset="-122"/>
                  <a:ea typeface="汉仪旗黑X1-55W" panose="00020600040101010101" pitchFamily="18" charset="-122"/>
                  <a:sym typeface="汉仪旗黑X1-55W" panose="00020600040101010101" pitchFamily="18" charset="-122"/>
                </a:rPr>
                <a:t>--</a:t>
              </a:r>
              <a:r>
                <a:rPr lang="en-US" altLang="zh-CN" sz="1400" dirty="0">
                  <a:solidFill>
                    <a:srgbClr val="D5780F"/>
                  </a:solidFill>
                  <a:latin typeface="汉仪旗黑X1-55W" panose="00020600040101010101" pitchFamily="18" charset="-122"/>
                  <a:ea typeface="汉仪旗黑X1-55W" panose="00020600040101010101" pitchFamily="18" charset="-122"/>
                  <a:sym typeface="汉仪旗黑X1-55W" panose="00020600040101010101" pitchFamily="18" charset="-122"/>
                </a:rPr>
                <a:t>Container </a:t>
              </a:r>
            </a:p>
          </p:txBody>
        </p:sp>
      </p:grpSp>
      <p:grpSp>
        <p:nvGrpSpPr>
          <p:cNvPr id="12" name="组合 11"/>
          <p:cNvGrpSpPr/>
          <p:nvPr userDrawn="1"/>
        </p:nvGrpSpPr>
        <p:grpSpPr>
          <a:xfrm>
            <a:off x="5832209" y="5629029"/>
            <a:ext cx="5666105" cy="943610"/>
            <a:chOff x="9201" y="1392"/>
            <a:chExt cx="8923" cy="1486"/>
          </a:xfrm>
        </p:grpSpPr>
        <p:sp>
          <p:nvSpPr>
            <p:cNvPr id="13" name="椭圆 12"/>
            <p:cNvSpPr/>
            <p:nvPr/>
          </p:nvSpPr>
          <p:spPr>
            <a:xfrm>
              <a:off x="9340" y="1477"/>
              <a:ext cx="1212" cy="1212"/>
            </a:xfrm>
            <a:prstGeom prst="ellipse">
              <a:avLst/>
            </a:prstGeom>
            <a:solidFill>
              <a:srgbClr val="D578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文本框 13"/>
            <p:cNvSpPr txBox="1"/>
            <p:nvPr/>
          </p:nvSpPr>
          <p:spPr>
            <a:xfrm>
              <a:off x="9201" y="1574"/>
              <a:ext cx="1489" cy="1016"/>
            </a:xfrm>
            <a:prstGeom prst="rect">
              <a:avLst/>
            </a:prstGeom>
            <a:noFill/>
          </p:spPr>
          <p:txBody>
            <a:bodyPr wrap="square">
              <a:spAutoFit/>
            </a:bodyPr>
            <a:lstStyle/>
            <a:p>
              <a:pPr algn="ctr"/>
              <a:r>
                <a:rPr lang="en-US" altLang="zh-CN" sz="3600" b="1" dirty="0">
                  <a:solidFill>
                    <a:schemeClr val="bg1"/>
                  </a:solidFill>
                  <a:latin typeface="汉仪中宋简" panose="02010600000101010101" charset="-122"/>
                  <a:ea typeface="汉仪中宋简" panose="02010600000101010101" charset="-122"/>
                  <a:sym typeface="汉仪中宋简" panose="02010600000101010101" charset="-122"/>
                </a:rPr>
                <a:t>05</a:t>
              </a:r>
              <a:endParaRPr lang="zh-CN" altLang="en-US" sz="3600"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sp>
          <p:nvSpPr>
            <p:cNvPr id="15" name="文本框 14"/>
            <p:cNvSpPr txBox="1"/>
            <p:nvPr/>
          </p:nvSpPr>
          <p:spPr>
            <a:xfrm>
              <a:off x="11488" y="1392"/>
              <a:ext cx="6369" cy="919"/>
            </a:xfrm>
            <a:prstGeom prst="rect">
              <a:avLst/>
            </a:prstGeom>
            <a:noFill/>
          </p:spPr>
          <p:txBody>
            <a:bodyPr wrap="square">
              <a:spAutoFit/>
            </a:bodyPr>
            <a:lstStyle/>
            <a:p>
              <a:r>
                <a:rPr lang="en-US" altLang="zh-CN" sz="3200" dirty="0">
                  <a:solidFill>
                    <a:schemeClr val="bg1"/>
                  </a:solidFill>
                  <a:latin typeface="汉仪中宋简" panose="02010600000101010101" charset="-122"/>
                  <a:ea typeface="汉仪中宋简" panose="02010600000101010101" charset="-122"/>
                  <a:sym typeface="汉仪中宋简" panose="02010600000101010101" charset="-122"/>
                </a:rPr>
                <a:t>C4</a:t>
              </a:r>
              <a:r>
                <a:rPr lang="zh-CN" altLang="en-US" sz="3200" dirty="0">
                  <a:solidFill>
                    <a:schemeClr val="bg1"/>
                  </a:solidFill>
                  <a:latin typeface="汉仪中宋简" panose="02010600000101010101" charset="-122"/>
                  <a:ea typeface="汉仪中宋简" panose="02010600000101010101" charset="-122"/>
                  <a:sym typeface="汉仪中宋简" panose="02010600000101010101" charset="-122"/>
                </a:rPr>
                <a:t>-</a:t>
              </a:r>
              <a:r>
                <a:rPr lang="en-US" altLang="zh-CN" sz="3200" dirty="0">
                  <a:solidFill>
                    <a:schemeClr val="bg1"/>
                  </a:solidFill>
                  <a:latin typeface="汉仪中宋简" panose="02010600000101010101" charset="-122"/>
                  <a:ea typeface="汉仪中宋简" panose="02010600000101010101" charset="-122"/>
                  <a:sym typeface="汉仪中宋简" panose="02010600000101010101" charset="-122"/>
                </a:rPr>
                <a:t>Level 3</a:t>
              </a:r>
              <a:r>
                <a:rPr lang="zh-CN" altLang="en-US" sz="3200" dirty="0">
                  <a:solidFill>
                    <a:schemeClr val="bg1"/>
                  </a:solidFill>
                  <a:latin typeface="汉仪中宋简" panose="02010600000101010101" charset="-122"/>
                  <a:ea typeface="汉仪中宋简" panose="02010600000101010101" charset="-122"/>
                  <a:sym typeface="汉仪中宋简" panose="02010600000101010101" charset="-122"/>
                </a:rPr>
                <a:t>                                 </a:t>
              </a:r>
            </a:p>
          </p:txBody>
        </p:sp>
        <p:sp>
          <p:nvSpPr>
            <p:cNvPr id="18" name="文本框 17"/>
            <p:cNvSpPr txBox="1"/>
            <p:nvPr/>
          </p:nvSpPr>
          <p:spPr>
            <a:xfrm>
              <a:off x="11488" y="2226"/>
              <a:ext cx="6636" cy="652"/>
            </a:xfrm>
            <a:prstGeom prst="rect">
              <a:avLst/>
            </a:prstGeom>
            <a:noFill/>
          </p:spPr>
          <p:txBody>
            <a:bodyPr wrap="square">
              <a:spAutoFit/>
            </a:bodyPr>
            <a:lstStyle/>
            <a:p>
              <a:pPr>
                <a:lnSpc>
                  <a:spcPct val="150000"/>
                </a:lnSpc>
              </a:pPr>
              <a:r>
                <a:rPr lang="en-US" altLang="zh-CN" sz="1400" dirty="0">
                  <a:solidFill>
                    <a:srgbClr val="D5780F"/>
                  </a:solidFill>
                  <a:latin typeface="汉仪旗黑X1-55W" panose="00020600040101010101" pitchFamily="18" charset="-122"/>
                  <a:ea typeface="汉仪旗黑X1-55W" panose="00020600040101010101" pitchFamily="18" charset="-122"/>
                  <a:cs typeface="Abel"/>
                  <a:sym typeface="汉仪旗黑X1-55W" panose="00020600040101010101" pitchFamily="18" charset="-122"/>
                </a:rPr>
                <a:t>C4 Level </a:t>
              </a:r>
              <a:r>
                <a:rPr lang="en-US" altLang="zh-CN" sz="1400" dirty="0">
                  <a:solidFill>
                    <a:srgbClr val="D5780F"/>
                  </a:solidFill>
                  <a:latin typeface="汉仪旗黑X1-55W" panose="00020600040101010101" pitchFamily="18" charset="-122"/>
                  <a:ea typeface="汉仪旗黑X1-55W" panose="00020600040101010101" pitchFamily="18" charset="-122"/>
                  <a:cs typeface="Abel" charset="0"/>
                </a:rPr>
                <a:t>3</a:t>
              </a:r>
              <a:r>
                <a:rPr lang="en-US" altLang="zh-CN" sz="1400" dirty="0">
                  <a:solidFill>
                    <a:srgbClr val="D5780F"/>
                  </a:solidFill>
                  <a:latin typeface="汉仪旗黑X1-55W" panose="00020600040101010101" pitchFamily="18" charset="-122"/>
                  <a:ea typeface="汉仪旗黑X1-55W" panose="00020600040101010101" pitchFamily="18" charset="-122"/>
                  <a:cs typeface="Abel"/>
                  <a:sym typeface="汉仪旗黑X1-55W" panose="00020600040101010101" pitchFamily="18" charset="-122"/>
                </a:rPr>
                <a:t>--Context diagram</a:t>
              </a:r>
              <a:endParaRPr lang="en-US" altLang="zh-CN" sz="1400" dirty="0">
                <a:solidFill>
                  <a:srgbClr val="D5780F"/>
                </a:solidFill>
                <a:latin typeface="汉仪旗黑X1-55W" panose="00020600040101010101" pitchFamily="18" charset="-122"/>
                <a:ea typeface="汉仪旗黑X1-55W" panose="00020600040101010101" pitchFamily="18" charset="-122"/>
                <a:sym typeface="汉仪旗黑X1-55W" panose="00020600040101010101" pitchFamily="18" charset="-122"/>
              </a:endParaRPr>
            </a:p>
          </p:txBody>
        </p:sp>
      </p:grpSp>
      <p:pic>
        <p:nvPicPr>
          <p:cNvPr id="3" name="图片 2"/>
          <p:cNvPicPr>
            <a:picLocks noChangeAspect="1"/>
          </p:cNvPicPr>
          <p:nvPr/>
        </p:nvPicPr>
        <p:blipFill>
          <a:blip r:embed="rId3"/>
          <a:stretch>
            <a:fillRect/>
          </a:stretch>
        </p:blipFill>
        <p:spPr>
          <a:xfrm>
            <a:off x="9525" y="-38100"/>
            <a:ext cx="12172950" cy="69342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33400" y="313160"/>
            <a:ext cx="3276529" cy="852082"/>
          </a:xfrm>
          <a:prstGeom prst="rect">
            <a:avLst/>
          </a:prstGeom>
          <a:noFill/>
        </p:spPr>
        <p:txBody>
          <a:bodyPr wrap="square">
            <a:noAutofit/>
          </a:bodyPr>
          <a:lstStyle/>
          <a:p>
            <a:pPr>
              <a:lnSpc>
                <a:spcPct val="150000"/>
              </a:lnSpc>
            </a:pPr>
            <a:r>
              <a:rPr kumimoji="0" lang="en-US" altLang="zh-CN"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2</a:t>
            </a: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a:t>
            </a:r>
            <a:r>
              <a:rPr lang="en-US" altLang="zh-CN" sz="28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Container</a:t>
            </a:r>
          </a:p>
        </p:txBody>
      </p:sp>
      <p:sp>
        <p:nvSpPr>
          <p:cNvPr id="4" name="文本框 3"/>
          <p:cNvSpPr txBox="1"/>
          <p:nvPr/>
        </p:nvSpPr>
        <p:spPr>
          <a:xfrm>
            <a:off x="3601775" y="552535"/>
            <a:ext cx="3463225" cy="447928"/>
          </a:xfrm>
          <a:prstGeom prst="rect">
            <a:avLst/>
          </a:prstGeom>
          <a:noFill/>
        </p:spPr>
        <p:txBody>
          <a:bodyPr wrap="square">
            <a:noAutofit/>
          </a:bodyPr>
          <a:lstStyle/>
          <a:p>
            <a:pPr>
              <a:lnSpc>
                <a:spcPct val="150000"/>
              </a:lnSpc>
            </a:pPr>
            <a:r>
              <a:rPr lang="en-US" altLang="zh-CN" sz="20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[Delivery Software System]</a:t>
            </a:r>
          </a:p>
        </p:txBody>
      </p:sp>
      <p:pic>
        <p:nvPicPr>
          <p:cNvPr id="2" name="图片 1" descr="upload_post_object_v2_4189244133"/>
          <p:cNvPicPr>
            <a:picLocks noChangeAspect="1"/>
          </p:cNvPicPr>
          <p:nvPr/>
        </p:nvPicPr>
        <p:blipFill>
          <a:blip r:embed="rId2"/>
          <a:stretch>
            <a:fillRect/>
          </a:stretch>
        </p:blipFill>
        <p:spPr>
          <a:xfrm>
            <a:off x="8455110" y="313097"/>
            <a:ext cx="3425825" cy="460357"/>
          </a:xfrm>
          <a:prstGeom prst="rect">
            <a:avLst/>
          </a:prstGeom>
        </p:spPr>
      </p:pic>
      <p:sp>
        <p:nvSpPr>
          <p:cNvPr id="3" name="文本框 2"/>
          <p:cNvSpPr txBox="1"/>
          <p:nvPr userDrawn="1"/>
        </p:nvSpPr>
        <p:spPr>
          <a:xfrm>
            <a:off x="660185" y="2840544"/>
            <a:ext cx="3149685" cy="368300"/>
          </a:xfrm>
          <a:prstGeom prst="rect">
            <a:avLst/>
          </a:prstGeom>
        </p:spPr>
        <p:txBody>
          <a:bodyPr wrap="square" rtlCol="0">
            <a:noAutofit/>
          </a:bodyPr>
          <a:lstStyle/>
          <a:p>
            <a:r>
              <a:rPr lang="en-US" altLang="zh-CN"/>
              <a:t>This API Container mainly handles the takeaway function</a:t>
            </a:r>
            <a:endParaRPr lang="zh-CN" altLang="en-US"/>
          </a:p>
        </p:txBody>
      </p:sp>
      <p:pic>
        <p:nvPicPr>
          <p:cNvPr id="5" name="图片 18"/>
          <p:cNvPicPr>
            <a:picLocks noChangeAspect="1"/>
          </p:cNvPicPr>
          <p:nvPr/>
        </p:nvPicPr>
        <p:blipFill>
          <a:blip r:embed="rId3"/>
          <a:stretch>
            <a:fillRect/>
          </a:stretch>
        </p:blipFill>
        <p:spPr>
          <a:xfrm>
            <a:off x="3918794" y="1627229"/>
            <a:ext cx="8063593" cy="4031796"/>
          </a:xfrm>
          <a:prstGeom prst="rect">
            <a:avLst/>
          </a:prstGeom>
          <a:effectLst>
            <a:outerShdw blurRad="190500" algn="ctr" rotWithShape="0">
              <a:srgbClr val="000000">
                <a:alpha val="3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33400" y="313160"/>
            <a:ext cx="3276529" cy="852082"/>
          </a:xfrm>
          <a:prstGeom prst="rect">
            <a:avLst/>
          </a:prstGeom>
          <a:noFill/>
        </p:spPr>
        <p:txBody>
          <a:bodyPr wrap="square">
            <a:noAutofit/>
          </a:bodyPr>
          <a:lstStyle/>
          <a:p>
            <a:pPr>
              <a:lnSpc>
                <a:spcPct val="150000"/>
              </a:lnSpc>
            </a:pPr>
            <a:r>
              <a:rPr kumimoji="0" lang="en-US" altLang="zh-CN"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2</a:t>
            </a: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a:t>
            </a:r>
            <a:r>
              <a:rPr lang="en-US" altLang="zh-CN" sz="28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Container</a:t>
            </a:r>
          </a:p>
        </p:txBody>
      </p:sp>
      <p:sp>
        <p:nvSpPr>
          <p:cNvPr id="4" name="文本框 3"/>
          <p:cNvSpPr txBox="1"/>
          <p:nvPr/>
        </p:nvSpPr>
        <p:spPr>
          <a:xfrm>
            <a:off x="3550975" y="515176"/>
            <a:ext cx="3879944" cy="447928"/>
          </a:xfrm>
          <a:prstGeom prst="rect">
            <a:avLst/>
          </a:prstGeom>
          <a:noFill/>
        </p:spPr>
        <p:txBody>
          <a:bodyPr wrap="square">
            <a:noAutofit/>
          </a:bodyPr>
          <a:lstStyle/>
          <a:p>
            <a:pPr>
              <a:lnSpc>
                <a:spcPct val="150000"/>
              </a:lnSpc>
            </a:pPr>
            <a:r>
              <a:rPr lang="en-US" altLang="zh-CN" sz="200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charset="0"/>
              </a:rPr>
              <a:t>[Supply Software System]</a:t>
            </a:r>
          </a:p>
        </p:txBody>
      </p:sp>
      <p:pic>
        <p:nvPicPr>
          <p:cNvPr id="2" name="图片 1" descr="upload_post_object_v2_4189244133"/>
          <p:cNvPicPr>
            <a:picLocks noChangeAspect="1"/>
          </p:cNvPicPr>
          <p:nvPr/>
        </p:nvPicPr>
        <p:blipFill>
          <a:blip r:embed="rId2"/>
          <a:stretch>
            <a:fillRect/>
          </a:stretch>
        </p:blipFill>
        <p:spPr>
          <a:xfrm>
            <a:off x="8455110" y="313097"/>
            <a:ext cx="3425825" cy="460357"/>
          </a:xfrm>
          <a:prstGeom prst="rect">
            <a:avLst/>
          </a:prstGeom>
        </p:spPr>
      </p:pic>
      <p:pic>
        <p:nvPicPr>
          <p:cNvPr id="7" name="图片 20"/>
          <p:cNvPicPr>
            <a:picLocks noChangeAspect="1"/>
          </p:cNvPicPr>
          <p:nvPr/>
        </p:nvPicPr>
        <p:blipFill>
          <a:blip r:embed="rId3"/>
          <a:srcRect l="4729" r="12558"/>
          <a:stretch>
            <a:fillRect/>
          </a:stretch>
        </p:blipFill>
        <p:spPr>
          <a:xfrm>
            <a:off x="4033500" y="1860106"/>
            <a:ext cx="7847458" cy="3137893"/>
          </a:xfrm>
          <a:prstGeom prst="rect">
            <a:avLst/>
          </a:prstGeom>
          <a:effectLst>
            <a:outerShdw blurRad="190500" algn="ctr" rotWithShape="0">
              <a:srgbClr val="000000">
                <a:alpha val="30000"/>
              </a:srgbClr>
            </a:outerShdw>
          </a:effectLst>
        </p:spPr>
      </p:pic>
      <p:sp>
        <p:nvSpPr>
          <p:cNvPr id="8" name="文本框 7"/>
          <p:cNvSpPr txBox="1"/>
          <p:nvPr userDrawn="1"/>
        </p:nvSpPr>
        <p:spPr>
          <a:xfrm>
            <a:off x="776879" y="2748144"/>
            <a:ext cx="2789464" cy="368300"/>
          </a:xfrm>
          <a:prstGeom prst="rect">
            <a:avLst/>
          </a:prstGeom>
        </p:spPr>
        <p:txBody>
          <a:bodyPr wrap="square" rtlCol="0">
            <a:noAutofit/>
          </a:bodyPr>
          <a:lstStyle/>
          <a:p>
            <a:r>
              <a:rPr lang="en-US" altLang="zh-CN"/>
              <a:t>This API Container mainly handles the supply and inventory of the restaurant</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6" name="矩形 15"/>
          <p:cNvSpPr/>
          <p:nvPr/>
        </p:nvSpPr>
        <p:spPr>
          <a:xfrm>
            <a:off x="2724150" y="1450873"/>
            <a:ext cx="6743700" cy="3956255"/>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8600" y="1812610"/>
            <a:ext cx="12649200" cy="3232781"/>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095445" y="1450807"/>
            <a:ext cx="11522007" cy="5344936"/>
            <a:chOff x="2095445" y="1450807"/>
            <a:chExt cx="11522007" cy="5344936"/>
          </a:xfrm>
        </p:grpSpPr>
        <p:sp>
          <p:nvSpPr>
            <p:cNvPr id="9" name="文本框 8"/>
            <p:cNvSpPr txBox="1"/>
            <p:nvPr/>
          </p:nvSpPr>
          <p:spPr>
            <a:xfrm>
              <a:off x="6187952" y="6396963"/>
              <a:ext cx="7429500" cy="398780"/>
            </a:xfrm>
            <a:prstGeom prst="rect">
              <a:avLst/>
            </a:prstGeom>
            <a:noFill/>
          </p:spPr>
          <p:txBody>
            <a:bodyPr wrap="square">
              <a:spAutoFit/>
            </a:bodyPr>
            <a:lstStyle/>
            <a:p>
              <a:pPr algn="ctr"/>
              <a:endParaRPr sz="2000">
                <a:latin typeface="Times New Roman" panose="02020603050405020304" charset="0"/>
                <a:ea typeface="Times New Roman" panose="02020603050405020304" charset="0"/>
                <a:cs typeface="Times New Roman" panose="02020603050405020304" charset="0"/>
              </a:endParaRPr>
            </a:p>
          </p:txBody>
        </p:sp>
        <p:sp>
          <p:nvSpPr>
            <p:cNvPr id="12" name="文本框 11"/>
            <p:cNvSpPr txBox="1"/>
            <p:nvPr/>
          </p:nvSpPr>
          <p:spPr>
            <a:xfrm>
              <a:off x="2095445" y="2689533"/>
              <a:ext cx="8001000" cy="1783715"/>
            </a:xfrm>
            <a:prstGeom prst="rect">
              <a:avLst/>
            </a:prstGeom>
            <a:noFill/>
          </p:spPr>
          <p:txBody>
            <a:bodyPr wrap="square">
              <a:spAutoFit/>
            </a:bodyPr>
            <a:lstStyle/>
            <a:p>
              <a:pPr algn="ctr">
                <a:lnSpc>
                  <a:spcPct val="110000"/>
                </a:lnSpc>
              </a:pPr>
              <a:r>
                <a:rPr lang="en-US" altLang="zh-CN" sz="60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C4-Level 3</a:t>
              </a:r>
            </a:p>
            <a:p>
              <a:pPr algn="ctr">
                <a:lnSpc>
                  <a:spcPct val="110000"/>
                </a:lnSpc>
              </a:pPr>
              <a:r>
                <a:rPr lang="en-US" altLang="zh-CN" sz="4000" noProof="0" dirty="0">
                  <a:ln>
                    <a:noFill/>
                  </a:ln>
                  <a:solidFill>
                    <a:schemeClr val="bg1"/>
                  </a:solidFill>
                  <a:uLnTx/>
                  <a:uFillTx/>
                  <a:latin typeface="Times New Roman" panose="02020603050405020304" charset="0"/>
                  <a:ea typeface="Times New Roman" panose="02020603050405020304" charset="0"/>
                  <a:cs typeface="Times New Roman" panose="02020603050405020304" charset="0"/>
                  <a:sym typeface="汉仪旗黑X1-75W" panose="00020600040101010101" pitchFamily="18" charset="-122"/>
                </a:rPr>
                <a:t>Component</a:t>
              </a:r>
              <a:endParaRPr lang="zh-CN" altLang="en-US" sz="4000" dirty="0">
                <a:solidFill>
                  <a:schemeClr val="bg1"/>
                </a:solidFill>
                <a:latin typeface="Times New Roman" panose="02020603050405020304" charset="0"/>
                <a:ea typeface="Times New Roman" panose="02020603050405020304" charset="0"/>
                <a:cs typeface="Times New Roman" panose="02020603050405020304" charset="0"/>
                <a:sym typeface="汉仪旗黑X1-75W" panose="00020600040101010101" pitchFamily="18" charset="-122"/>
              </a:endParaRPr>
            </a:p>
          </p:txBody>
        </p:sp>
        <p:sp>
          <p:nvSpPr>
            <p:cNvPr id="19" name="文本框 18"/>
            <p:cNvSpPr txBox="1"/>
            <p:nvPr/>
          </p:nvSpPr>
          <p:spPr>
            <a:xfrm>
              <a:off x="2782661" y="1450807"/>
              <a:ext cx="6626568" cy="1337945"/>
            </a:xfrm>
            <a:prstGeom prst="rect">
              <a:avLst/>
            </a:prstGeom>
            <a:noFill/>
          </p:spPr>
          <p:txBody>
            <a:bodyPr wrap="square">
              <a:spAutoFit/>
            </a:bodyPr>
            <a:lstStyle/>
            <a:p>
              <a:pPr algn="ctr">
                <a:lnSpc>
                  <a:spcPct val="150000"/>
                </a:lnSpc>
              </a:pPr>
              <a:r>
                <a:rPr lang="zh-CN" altLang="en-US"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rPr>
                <a:t>Chapter   </a:t>
              </a:r>
              <a:r>
                <a:rPr lang="en-US" altLang="zh-CN"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rPr>
                <a:t>5</a:t>
              </a:r>
              <a:endParaRPr lang="zh-CN" altLang="en-US"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533400" y="129776"/>
            <a:ext cx="5867400" cy="916305"/>
            <a:chOff x="533400" y="129776"/>
            <a:chExt cx="5867400" cy="916305"/>
          </a:xfrm>
        </p:grpSpPr>
        <p:sp>
          <p:nvSpPr>
            <p:cNvPr id="8" name="文本框 7"/>
            <p:cNvSpPr txBox="1"/>
            <p:nvPr/>
          </p:nvSpPr>
          <p:spPr>
            <a:xfrm>
              <a:off x="533400" y="701276"/>
              <a:ext cx="5867400" cy="344805"/>
            </a:xfrm>
            <a:prstGeom prst="rect">
              <a:avLst/>
            </a:prstGeom>
            <a:noFill/>
          </p:spPr>
          <p:txBody>
            <a:bodyPr wrap="square">
              <a:spAutoFit/>
            </a:bodyPr>
            <a:lstStyle/>
            <a:p>
              <a:pPr>
                <a:lnSpc>
                  <a:spcPct val="150000"/>
                </a:lnSpc>
              </a:pPr>
              <a:endParaRPr lang="en-US" altLang="zh-CN" sz="1100" dirty="0">
                <a:solidFill>
                  <a:schemeClr val="bg1">
                    <a:lumMod val="50000"/>
                  </a:schemeClr>
                </a:solidFill>
                <a:latin typeface="汉仪旗黑X1-55W" panose="00020600040101010101" pitchFamily="18" charset="-122"/>
                <a:ea typeface="汉仪旗黑X1-55W" panose="00020600040101010101" pitchFamily="18" charset="-122"/>
                <a:sym typeface="汉仪旗黑X1-55W" panose="00020600040101010101" pitchFamily="18" charset="-122"/>
              </a:endParaRPr>
            </a:p>
          </p:txBody>
        </p:sp>
        <p:sp>
          <p:nvSpPr>
            <p:cNvPr id="12" name="文本框 11"/>
            <p:cNvSpPr txBox="1"/>
            <p:nvPr/>
          </p:nvSpPr>
          <p:spPr>
            <a:xfrm>
              <a:off x="533400" y="129776"/>
              <a:ext cx="3105150" cy="737235"/>
            </a:xfrm>
            <a:prstGeom prst="rect">
              <a:avLst/>
            </a:prstGeom>
            <a:noFill/>
          </p:spPr>
          <p:txBody>
            <a:bodyPr wrap="square">
              <a:spAutoFit/>
            </a:bodyPr>
            <a:lstStyle/>
            <a:p>
              <a:pPr>
                <a:lnSpc>
                  <a:spcPct val="150000"/>
                </a:lnSpc>
              </a:pPr>
              <a:r>
                <a:rPr kumimoji="0" lang="en-US" altLang="zh-CN"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3. Component</a:t>
              </a:r>
              <a:endPar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endParaRPr>
            </a:p>
          </p:txBody>
        </p:sp>
      </p:grpSp>
      <p:sp>
        <p:nvSpPr>
          <p:cNvPr id="9" name="文本框 8"/>
          <p:cNvSpPr txBox="1"/>
          <p:nvPr/>
        </p:nvSpPr>
        <p:spPr>
          <a:xfrm>
            <a:off x="838198" y="1361104"/>
            <a:ext cx="8827071" cy="521970"/>
          </a:xfrm>
          <a:prstGeom prst="rect">
            <a:avLst/>
          </a:prstGeom>
          <a:noFill/>
        </p:spPr>
        <p:txBody>
          <a:bodyPr wrap="square">
            <a:spAutoFit/>
          </a:bodyPr>
          <a:lstStyle/>
          <a:p>
            <a:r>
              <a:rPr lang="en-US" altLang="zh-CN" sz="2800" b="1" dirty="0">
                <a:solidFill>
                  <a:srgbClr val="4E1F03"/>
                </a:solidFill>
                <a:latin typeface="汉仪中宋简" panose="02010600000101010101" charset="-122"/>
                <a:ea typeface="汉仪中宋简" panose="02010600000101010101" charset="-122"/>
                <a:sym typeface="汉仪中宋简" panose="02010600000101010101" charset="-122"/>
              </a:rPr>
              <a:t>RESTAURANT.ORDER</a:t>
            </a:r>
          </a:p>
        </p:txBody>
      </p:sp>
      <p:sp>
        <p:nvSpPr>
          <p:cNvPr id="10" name="文本框 9"/>
          <p:cNvSpPr txBox="1"/>
          <p:nvPr/>
        </p:nvSpPr>
        <p:spPr>
          <a:xfrm>
            <a:off x="838200" y="2084798"/>
            <a:ext cx="5562600" cy="922020"/>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In the Ordering and Reservation System, since the customer wants to use the app for ordering and reservations, the Software Architecture shown in the figure is designed to meet the customer's requirements. </a:t>
            </a:r>
          </a:p>
        </p:txBody>
      </p:sp>
      <p:pic>
        <p:nvPicPr>
          <p:cNvPr id="3" name="图片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675630" y="907415"/>
            <a:ext cx="6042025" cy="4876165"/>
          </a:xfrm>
          <a:prstGeom prst="rect">
            <a:avLst/>
          </a:prstGeom>
        </p:spPr>
      </p:pic>
      <p:grpSp>
        <p:nvGrpSpPr>
          <p:cNvPr id="7" name="组合 6"/>
          <p:cNvGrpSpPr/>
          <p:nvPr/>
        </p:nvGrpSpPr>
        <p:grpSpPr>
          <a:xfrm>
            <a:off x="439658" y="3507515"/>
            <a:ext cx="3032523" cy="1358686"/>
            <a:chOff x="209550" y="3227944"/>
            <a:chExt cx="5416974" cy="2196209"/>
          </a:xfrm>
        </p:grpSpPr>
        <p:sp>
          <p:nvSpPr>
            <p:cNvPr id="15" name="文本框 14"/>
            <p:cNvSpPr txBox="1"/>
            <p:nvPr/>
          </p:nvSpPr>
          <p:spPr>
            <a:xfrm>
              <a:off x="1596825" y="3933780"/>
              <a:ext cx="3774482" cy="1490373"/>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MealSelection,MealModification,OrderHistory</a:t>
              </a:r>
            </a:p>
          </p:txBody>
        </p:sp>
        <p:sp>
          <p:nvSpPr>
            <p:cNvPr id="24" name="文本框 23"/>
            <p:cNvSpPr txBox="1"/>
            <p:nvPr/>
          </p:nvSpPr>
          <p:spPr>
            <a:xfrm>
              <a:off x="1596825" y="3227944"/>
              <a:ext cx="4029699" cy="904540"/>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ORDER</a:t>
              </a:r>
              <a:endParaRPr lang="zh-CN" altLang="en-US" sz="1600" b="1" dirty="0">
                <a:latin typeface="汉仪中宋简" panose="02010600000101010101" charset="-122"/>
                <a:ea typeface="汉仪中宋简" panose="02010600000101010101" charset="-122"/>
                <a:sym typeface="汉仪中宋简" panose="02010600000101010101" charset="-122"/>
              </a:endParaRPr>
            </a:p>
          </p:txBody>
        </p:sp>
        <p:grpSp>
          <p:nvGrpSpPr>
            <p:cNvPr id="26" name="组合 25"/>
            <p:cNvGrpSpPr/>
            <p:nvPr/>
          </p:nvGrpSpPr>
          <p:grpSpPr>
            <a:xfrm>
              <a:off x="209550" y="3762560"/>
              <a:ext cx="1481127" cy="711157"/>
              <a:chOff x="585885" y="3835760"/>
              <a:chExt cx="1481127" cy="711157"/>
            </a:xfrm>
          </p:grpSpPr>
          <p:sp>
            <p:nvSpPr>
              <p:cNvPr id="27" name="矩形 26"/>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85885" y="3898951"/>
                <a:ext cx="1481127" cy="545033"/>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01</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29" name="组合 28"/>
          <p:cNvGrpSpPr/>
          <p:nvPr/>
        </p:nvGrpSpPr>
        <p:grpSpPr>
          <a:xfrm>
            <a:off x="3555523" y="5058648"/>
            <a:ext cx="3322033" cy="1131248"/>
            <a:chOff x="209550" y="3152953"/>
            <a:chExt cx="6170574" cy="1817179"/>
          </a:xfrm>
        </p:grpSpPr>
        <p:sp>
          <p:nvSpPr>
            <p:cNvPr id="30" name="文本框 29"/>
            <p:cNvSpPr txBox="1"/>
            <p:nvPr/>
          </p:nvSpPr>
          <p:spPr>
            <a:xfrm>
              <a:off x="1596825" y="3933780"/>
              <a:ext cx="3774482" cy="1036352"/>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a:t>
              </a:r>
              <a:b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b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Notification,Feedback</a:t>
              </a:r>
            </a:p>
          </p:txBody>
        </p:sp>
        <p:sp>
          <p:nvSpPr>
            <p:cNvPr id="31" name="文本框 30"/>
            <p:cNvSpPr txBox="1"/>
            <p:nvPr/>
          </p:nvSpPr>
          <p:spPr>
            <a:xfrm>
              <a:off x="1596825" y="3152953"/>
              <a:ext cx="4783299" cy="898903"/>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FEEDBACK</a:t>
              </a:r>
            </a:p>
          </p:txBody>
        </p:sp>
        <p:grpSp>
          <p:nvGrpSpPr>
            <p:cNvPr id="32" name="组合 31"/>
            <p:cNvGrpSpPr/>
            <p:nvPr/>
          </p:nvGrpSpPr>
          <p:grpSpPr>
            <a:xfrm>
              <a:off x="209550" y="3762560"/>
              <a:ext cx="1481127" cy="711157"/>
              <a:chOff x="585885" y="3835760"/>
              <a:chExt cx="1481127" cy="711157"/>
            </a:xfrm>
          </p:grpSpPr>
          <p:sp>
            <p:nvSpPr>
              <p:cNvPr id="33" name="矩形 32"/>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85885" y="3898951"/>
                <a:ext cx="1481127" cy="541636"/>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04</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35" name="组合 34"/>
          <p:cNvGrpSpPr/>
          <p:nvPr/>
        </p:nvGrpSpPr>
        <p:grpSpPr>
          <a:xfrm>
            <a:off x="3555523" y="3640852"/>
            <a:ext cx="2767013" cy="1211479"/>
            <a:chOff x="209550" y="3470438"/>
            <a:chExt cx="5161757" cy="1939237"/>
          </a:xfrm>
        </p:grpSpPr>
        <p:sp>
          <p:nvSpPr>
            <p:cNvPr id="36" name="文本框 35"/>
            <p:cNvSpPr txBox="1"/>
            <p:nvPr/>
          </p:nvSpPr>
          <p:spPr>
            <a:xfrm>
              <a:off x="1596825" y="3933780"/>
              <a:ext cx="3774482" cy="1475895"/>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paymentOptions</a:t>
              </a:r>
              <a:b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b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Safepay</a:t>
              </a:r>
            </a:p>
          </p:txBody>
        </p:sp>
        <p:sp>
          <p:nvSpPr>
            <p:cNvPr id="37" name="文本框 36"/>
            <p:cNvSpPr txBox="1"/>
            <p:nvPr/>
          </p:nvSpPr>
          <p:spPr>
            <a:xfrm>
              <a:off x="1596825" y="3470438"/>
              <a:ext cx="2571750" cy="539738"/>
            </a:xfrm>
            <a:prstGeom prst="rect">
              <a:avLst/>
            </a:prstGeom>
            <a:noFill/>
          </p:spPr>
          <p:txBody>
            <a:bodyPr wrap="square">
              <a:spAutoFit/>
            </a:bodyPr>
            <a:lstStyle/>
            <a:p>
              <a:r>
                <a:rPr lang="en-US" altLang="zh-CN" sz="1600" b="1" dirty="0">
                  <a:solidFill>
                    <a:schemeClr val="tx1"/>
                  </a:solidFill>
                  <a:latin typeface="汉仪中宋简" panose="02010600000101010101" charset="-122"/>
                  <a:ea typeface="汉仪中宋简" panose="02010600000101010101" charset="-122"/>
                </a:rPr>
                <a:t>PAYMENT</a:t>
              </a:r>
            </a:p>
          </p:txBody>
        </p:sp>
        <p:grpSp>
          <p:nvGrpSpPr>
            <p:cNvPr id="38" name="组合 37"/>
            <p:cNvGrpSpPr/>
            <p:nvPr/>
          </p:nvGrpSpPr>
          <p:grpSpPr>
            <a:xfrm>
              <a:off x="209550" y="3762560"/>
              <a:ext cx="1481127" cy="711157"/>
              <a:chOff x="585885" y="3835760"/>
              <a:chExt cx="1481127" cy="711157"/>
            </a:xfrm>
          </p:grpSpPr>
          <p:sp>
            <p:nvSpPr>
              <p:cNvPr id="39" name="矩形 38"/>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585885" y="3898951"/>
                <a:ext cx="1481127" cy="539738"/>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02</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41" name="组合 40"/>
          <p:cNvGrpSpPr/>
          <p:nvPr/>
        </p:nvGrpSpPr>
        <p:grpSpPr>
          <a:xfrm>
            <a:off x="393819" y="5058649"/>
            <a:ext cx="2995017" cy="854388"/>
            <a:chOff x="209550" y="3152954"/>
            <a:chExt cx="5266435" cy="1372444"/>
          </a:xfrm>
        </p:grpSpPr>
        <p:sp>
          <p:nvSpPr>
            <p:cNvPr id="42" name="文本框 41"/>
            <p:cNvSpPr txBox="1"/>
            <p:nvPr/>
          </p:nvSpPr>
          <p:spPr>
            <a:xfrm>
              <a:off x="1596825" y="3933780"/>
              <a:ext cx="3774482" cy="591618"/>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Reserve</a:t>
              </a:r>
            </a:p>
          </p:txBody>
        </p:sp>
        <p:sp>
          <p:nvSpPr>
            <p:cNvPr id="43" name="文本框 42"/>
            <p:cNvSpPr txBox="1"/>
            <p:nvPr/>
          </p:nvSpPr>
          <p:spPr>
            <a:xfrm>
              <a:off x="1596825" y="3152954"/>
              <a:ext cx="3879160" cy="898901"/>
            </a:xfrm>
            <a:prstGeom prst="rect">
              <a:avLst/>
            </a:prstGeom>
            <a:noFill/>
          </p:spPr>
          <p:txBody>
            <a:bodyPr wrap="square">
              <a:noAutofit/>
            </a:bodyPr>
            <a:lstStyle/>
            <a:p>
              <a:r>
                <a:rPr lang="en-US" sz="1600" b="1" dirty="0">
                  <a:latin typeface="汉仪中宋简" panose="02010600000101010101" charset="-122"/>
                  <a:ea typeface="汉仪中宋简" panose="02010600000101010101" charset="-122"/>
                  <a:sym typeface="汉仪中宋简" panose="02010600000101010101" charset="-122"/>
                </a:rPr>
                <a:t>RESERVATION</a:t>
              </a:r>
            </a:p>
          </p:txBody>
        </p:sp>
        <p:grpSp>
          <p:nvGrpSpPr>
            <p:cNvPr id="44" name="组合 43"/>
            <p:cNvGrpSpPr/>
            <p:nvPr/>
          </p:nvGrpSpPr>
          <p:grpSpPr>
            <a:xfrm>
              <a:off x="209550" y="3762560"/>
              <a:ext cx="1481127" cy="711157"/>
              <a:chOff x="585885" y="3835760"/>
              <a:chExt cx="1481127" cy="711157"/>
            </a:xfrm>
          </p:grpSpPr>
          <p:sp>
            <p:nvSpPr>
              <p:cNvPr id="45" name="矩形 44"/>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585885" y="3898951"/>
                <a:ext cx="1481127" cy="541636"/>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03</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533400" y="129776"/>
            <a:ext cx="5867400" cy="916305"/>
            <a:chOff x="533400" y="129776"/>
            <a:chExt cx="5867400" cy="916305"/>
          </a:xfrm>
        </p:grpSpPr>
        <p:sp>
          <p:nvSpPr>
            <p:cNvPr id="8" name="文本框 7"/>
            <p:cNvSpPr txBox="1"/>
            <p:nvPr/>
          </p:nvSpPr>
          <p:spPr>
            <a:xfrm>
              <a:off x="533400" y="701276"/>
              <a:ext cx="5867400" cy="344805"/>
            </a:xfrm>
            <a:prstGeom prst="rect">
              <a:avLst/>
            </a:prstGeom>
            <a:noFill/>
          </p:spPr>
          <p:txBody>
            <a:bodyPr wrap="square">
              <a:spAutoFit/>
            </a:bodyPr>
            <a:lstStyle/>
            <a:p>
              <a:pPr>
                <a:lnSpc>
                  <a:spcPct val="150000"/>
                </a:lnSpc>
              </a:pPr>
              <a:endParaRPr lang="en-US" altLang="zh-CN" sz="1100" dirty="0">
                <a:solidFill>
                  <a:schemeClr val="bg1">
                    <a:lumMod val="50000"/>
                  </a:schemeClr>
                </a:solidFill>
                <a:latin typeface="汉仪旗黑X1-55W" panose="00020600040101010101" pitchFamily="18" charset="-122"/>
                <a:ea typeface="汉仪旗黑X1-55W" panose="00020600040101010101" pitchFamily="18" charset="-122"/>
                <a:sym typeface="汉仪旗黑X1-55W" panose="00020600040101010101" pitchFamily="18" charset="-122"/>
              </a:endParaRPr>
            </a:p>
          </p:txBody>
        </p:sp>
        <p:sp>
          <p:nvSpPr>
            <p:cNvPr id="12" name="文本框 11"/>
            <p:cNvSpPr txBox="1"/>
            <p:nvPr/>
          </p:nvSpPr>
          <p:spPr>
            <a:xfrm>
              <a:off x="533400" y="129776"/>
              <a:ext cx="3105150" cy="737235"/>
            </a:xfrm>
            <a:prstGeom prst="rect">
              <a:avLst/>
            </a:prstGeom>
            <a:noFill/>
          </p:spPr>
          <p:txBody>
            <a:bodyPr wrap="square">
              <a:spAutoFit/>
            </a:bodyPr>
            <a:lstStyle/>
            <a:p>
              <a:pPr>
                <a:lnSpc>
                  <a:spcPct val="150000"/>
                </a:lnSpc>
              </a:pP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3. Component</a:t>
              </a:r>
            </a:p>
          </p:txBody>
        </p:sp>
      </p:grpSp>
      <p:sp>
        <p:nvSpPr>
          <p:cNvPr id="9" name="文本框 8"/>
          <p:cNvSpPr txBox="1"/>
          <p:nvPr/>
        </p:nvSpPr>
        <p:spPr>
          <a:xfrm>
            <a:off x="838198" y="1361104"/>
            <a:ext cx="8827071" cy="521970"/>
          </a:xfrm>
          <a:prstGeom prst="rect">
            <a:avLst/>
          </a:prstGeom>
          <a:noFill/>
        </p:spPr>
        <p:txBody>
          <a:bodyPr wrap="square">
            <a:spAutoFit/>
          </a:bodyPr>
          <a:lstStyle/>
          <a:p>
            <a:r>
              <a:rPr lang="en-US" altLang="zh-CN" sz="2800" b="1" dirty="0">
                <a:solidFill>
                  <a:srgbClr val="4E1F03"/>
                </a:solidFill>
                <a:latin typeface="汉仪中宋简" panose="02010600000101010101" charset="-122"/>
                <a:ea typeface="汉仪中宋简" panose="02010600000101010101" charset="-122"/>
                <a:sym typeface="汉仪中宋简" panose="02010600000101010101" charset="-122"/>
              </a:rPr>
              <a:t>DATA.STORAGE</a:t>
            </a:r>
          </a:p>
        </p:txBody>
      </p:sp>
      <p:sp>
        <p:nvSpPr>
          <p:cNvPr id="10" name="文本框 9"/>
          <p:cNvSpPr txBox="1"/>
          <p:nvPr/>
        </p:nvSpPr>
        <p:spPr>
          <a:xfrm>
            <a:off x="838200" y="2084798"/>
            <a:ext cx="5562600" cy="984833"/>
          </a:xfrm>
          <a:prstGeom prst="rect">
            <a:avLst/>
          </a:prstGeom>
          <a:noFill/>
        </p:spPr>
        <p:txBody>
          <a:bodyPr wrap="square">
            <a:no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In the Database Subsystem, </a:t>
            </a:r>
            <a:r>
              <a:rPr lang="en-US" altLang="zh-CN" sz="1200" dirty="0">
                <a:solidFill>
                  <a:schemeClr val="tx1"/>
                </a:solidFill>
                <a:latin typeface="汉仪旗黑X1-55W" panose="00020600040101010101" pitchFamily="18" charset="-122"/>
                <a:ea typeface="汉仪旗黑X1-55W" panose="00020600040101010101" pitchFamily="18" charset="-122"/>
              </a:rPr>
              <a:t>since</a:t>
            </a: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 the administrator wants to be able to store and export information efficiently and securely, the Software Architecture shown in the figure is designed to meet the requirements of administrators</a:t>
            </a:r>
            <a:r>
              <a:rPr lang="en-US" altLang="zh-CN" sz="1200" dirty="0">
                <a:solidFill>
                  <a:schemeClr val="tx1"/>
                </a:solidFill>
                <a:latin typeface="汉仪旗黑X1-55W" panose="00020600040101010101" pitchFamily="18" charset="-122"/>
                <a:ea typeface="汉仪旗黑X1-55W" panose="00020600040101010101" pitchFamily="18" charset="-122"/>
              </a:rPr>
              <a:t>.</a:t>
            </a:r>
          </a:p>
        </p:txBody>
      </p:sp>
      <p:grpSp>
        <p:nvGrpSpPr>
          <p:cNvPr id="6" name="组合 5"/>
          <p:cNvGrpSpPr/>
          <p:nvPr/>
        </p:nvGrpSpPr>
        <p:grpSpPr>
          <a:xfrm>
            <a:off x="514349" y="3272006"/>
            <a:ext cx="5161757" cy="1200608"/>
            <a:chOff x="209550" y="3470407"/>
            <a:chExt cx="5161757" cy="1200608"/>
          </a:xfrm>
        </p:grpSpPr>
        <p:sp>
          <p:nvSpPr>
            <p:cNvPr id="11" name="文本框 10"/>
            <p:cNvSpPr txBox="1"/>
            <p:nvPr/>
          </p:nvSpPr>
          <p:spPr>
            <a:xfrm>
              <a:off x="1596825" y="3933780"/>
              <a:ext cx="3774482" cy="737235"/>
            </a:xfrm>
            <a:prstGeom prst="rect">
              <a:avLst/>
            </a:prstGeom>
            <a:noFill/>
          </p:spPr>
          <p:txBody>
            <a:bodyPr wrap="square">
              <a:spAutoFit/>
            </a:bodyPr>
            <a:lstStyle/>
            <a:p>
              <a:pPr>
                <a:lnSpc>
                  <a:spcPct val="150000"/>
                </a:lnSpc>
              </a:pPr>
              <a:r>
                <a:rPr lang="en-US" altLang="zh-CN" sz="14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Ordering, identify authentication, administrative authority</a:t>
              </a:r>
            </a:p>
          </p:txBody>
        </p:sp>
        <p:sp>
          <p:nvSpPr>
            <p:cNvPr id="13" name="文本框 12"/>
            <p:cNvSpPr txBox="1"/>
            <p:nvPr/>
          </p:nvSpPr>
          <p:spPr>
            <a:xfrm>
              <a:off x="1596867" y="3470407"/>
              <a:ext cx="3571875" cy="829945"/>
            </a:xfrm>
            <a:prstGeom prst="rect">
              <a:avLst/>
            </a:prstGeom>
            <a:noFill/>
          </p:spPr>
          <p:txBody>
            <a:bodyPr wrap="square">
              <a:noAutofit/>
            </a:bodyPr>
            <a:lstStyle/>
            <a:p>
              <a:r>
                <a:rPr lang="en-US" altLang="zh-CN" sz="2400" b="1" dirty="0">
                  <a:latin typeface="汉仪中宋简" panose="02010600000101010101" charset="-122"/>
                  <a:ea typeface="汉仪中宋简" panose="02010600000101010101" charset="-122"/>
                  <a:sym typeface="汉仪中宋简" panose="02010600000101010101" charset="-122"/>
                </a:rPr>
                <a:t>DATA INTERACTION</a:t>
              </a:r>
              <a:endParaRPr lang="zh-CN" altLang="en-US" sz="2400" b="1" dirty="0">
                <a:latin typeface="汉仪中宋简" panose="02010600000101010101" charset="-122"/>
                <a:ea typeface="汉仪中宋简" panose="02010600000101010101" charset="-122"/>
                <a:sym typeface="汉仪中宋简" panose="02010600000101010101" charset="-122"/>
              </a:endParaRPr>
            </a:p>
          </p:txBody>
        </p:sp>
        <p:grpSp>
          <p:nvGrpSpPr>
            <p:cNvPr id="5" name="组合 4"/>
            <p:cNvGrpSpPr/>
            <p:nvPr/>
          </p:nvGrpSpPr>
          <p:grpSpPr>
            <a:xfrm>
              <a:off x="209550" y="3762560"/>
              <a:ext cx="1481127" cy="711157"/>
              <a:chOff x="585885" y="3835760"/>
              <a:chExt cx="1481127" cy="711157"/>
            </a:xfrm>
          </p:grpSpPr>
          <p:sp>
            <p:nvSpPr>
              <p:cNvPr id="4" name="矩形 3"/>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85885" y="3898951"/>
                <a:ext cx="1481127" cy="584775"/>
              </a:xfrm>
              <a:prstGeom prst="rect">
                <a:avLst/>
              </a:prstGeom>
              <a:noFill/>
            </p:spPr>
            <p:txBody>
              <a:bodyPr wrap="square">
                <a:spAutoFit/>
              </a:bodyPr>
              <a:lstStyle/>
              <a:p>
                <a:pPr algn="ctr"/>
                <a:r>
                  <a:rPr lang="en-US" altLang="zh-CN"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01</a:t>
                </a:r>
                <a:endParaRPr lang="zh-CN" altLang="en-US"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18" name="组合 17"/>
          <p:cNvGrpSpPr/>
          <p:nvPr/>
        </p:nvGrpSpPr>
        <p:grpSpPr>
          <a:xfrm>
            <a:off x="514349" y="4843337"/>
            <a:ext cx="5161757" cy="1003279"/>
            <a:chOff x="209550" y="3470438"/>
            <a:chExt cx="5161757" cy="1003279"/>
          </a:xfrm>
        </p:grpSpPr>
        <p:sp>
          <p:nvSpPr>
            <p:cNvPr id="19" name="文本框 18"/>
            <p:cNvSpPr txBox="1"/>
            <p:nvPr/>
          </p:nvSpPr>
          <p:spPr>
            <a:xfrm>
              <a:off x="1596825" y="3933780"/>
              <a:ext cx="3774482" cy="414020"/>
            </a:xfrm>
            <a:prstGeom prst="rect">
              <a:avLst/>
            </a:prstGeom>
            <a:noFill/>
          </p:spPr>
          <p:txBody>
            <a:bodyPr wrap="square">
              <a:spAutoFit/>
            </a:bodyPr>
            <a:lstStyle/>
            <a:p>
              <a:pPr>
                <a:lnSpc>
                  <a:spcPct val="150000"/>
                </a:lnSpc>
              </a:pPr>
              <a:r>
                <a:rPr lang="en-US" altLang="zh-CN" sz="14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Analyzing</a:t>
              </a:r>
            </a:p>
          </p:txBody>
        </p:sp>
        <p:sp>
          <p:nvSpPr>
            <p:cNvPr id="20" name="文本框 19"/>
            <p:cNvSpPr txBox="1"/>
            <p:nvPr/>
          </p:nvSpPr>
          <p:spPr>
            <a:xfrm>
              <a:off x="1596825" y="3470438"/>
              <a:ext cx="2952750" cy="826770"/>
            </a:xfrm>
            <a:prstGeom prst="rect">
              <a:avLst/>
            </a:prstGeom>
            <a:noFill/>
          </p:spPr>
          <p:txBody>
            <a:bodyPr wrap="square">
              <a:noAutofit/>
            </a:bodyPr>
            <a:lstStyle/>
            <a:p>
              <a:r>
                <a:rPr lang="en-US" altLang="zh-CN" sz="2400" b="1" dirty="0">
                  <a:latin typeface="汉仪中宋简" panose="02010600000101010101" charset="-122"/>
                  <a:ea typeface="汉仪中宋简" panose="02010600000101010101" charset="-122"/>
                  <a:sym typeface="汉仪中宋简" panose="02010600000101010101" charset="-122"/>
                </a:rPr>
                <a:t>DATA ANALYSIS</a:t>
              </a:r>
              <a:endParaRPr lang="zh-CN" altLang="en-US" sz="2400" b="1" dirty="0">
                <a:latin typeface="汉仪中宋简" panose="02010600000101010101" charset="-122"/>
                <a:ea typeface="汉仪中宋简" panose="02010600000101010101" charset="-122"/>
                <a:sym typeface="汉仪中宋简" panose="02010600000101010101" charset="-122"/>
              </a:endParaRPr>
            </a:p>
          </p:txBody>
        </p:sp>
        <p:grpSp>
          <p:nvGrpSpPr>
            <p:cNvPr id="21" name="组合 20"/>
            <p:cNvGrpSpPr/>
            <p:nvPr/>
          </p:nvGrpSpPr>
          <p:grpSpPr>
            <a:xfrm>
              <a:off x="209550" y="3762560"/>
              <a:ext cx="1481127" cy="711157"/>
              <a:chOff x="585885" y="3835760"/>
              <a:chExt cx="1481127" cy="711157"/>
            </a:xfrm>
          </p:grpSpPr>
          <p:sp>
            <p:nvSpPr>
              <p:cNvPr id="22" name="矩形 21"/>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85885" y="3898951"/>
                <a:ext cx="1481127" cy="584775"/>
              </a:xfrm>
              <a:prstGeom prst="rect">
                <a:avLst/>
              </a:prstGeom>
              <a:noFill/>
            </p:spPr>
            <p:txBody>
              <a:bodyPr wrap="square">
                <a:spAutoFit/>
              </a:bodyPr>
              <a:lstStyle/>
              <a:p>
                <a:pPr algn="ctr"/>
                <a:r>
                  <a:rPr lang="en-US" altLang="zh-CN"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02</a:t>
                </a:r>
                <a:endParaRPr lang="zh-CN" altLang="en-US" sz="32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pic>
        <p:nvPicPr>
          <p:cNvPr id="7" name="图片 13"/>
          <p:cNvPicPr>
            <a:picLocks noChangeAspect="1"/>
          </p:cNvPicPr>
          <p:nvPr/>
        </p:nvPicPr>
        <p:blipFill>
          <a:blip r:embed="rId2"/>
          <a:stretch>
            <a:fillRect/>
          </a:stretch>
        </p:blipFill>
        <p:spPr>
          <a:xfrm>
            <a:off x="6224925" y="1101384"/>
            <a:ext cx="5614120" cy="491640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8"/>
          <p:cNvPicPr>
            <a:picLocks noChangeAspect="1"/>
          </p:cNvPicPr>
          <p:nvPr/>
        </p:nvPicPr>
        <p:blipFill>
          <a:blip r:embed="rId2"/>
          <a:stretch>
            <a:fillRect/>
          </a:stretch>
        </p:blipFill>
        <p:spPr>
          <a:xfrm>
            <a:off x="5291238" y="2084798"/>
            <a:ext cx="6509385" cy="3369945"/>
          </a:xfrm>
          <a:prstGeom prst="rect">
            <a:avLst/>
          </a:prstGeom>
        </p:spPr>
      </p:pic>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533400" y="129776"/>
            <a:ext cx="5867400" cy="916305"/>
            <a:chOff x="533400" y="129776"/>
            <a:chExt cx="5867400" cy="916305"/>
          </a:xfrm>
        </p:grpSpPr>
        <p:sp>
          <p:nvSpPr>
            <p:cNvPr id="8" name="文本框 7"/>
            <p:cNvSpPr txBox="1"/>
            <p:nvPr/>
          </p:nvSpPr>
          <p:spPr>
            <a:xfrm>
              <a:off x="533400" y="701276"/>
              <a:ext cx="5867400" cy="344805"/>
            </a:xfrm>
            <a:prstGeom prst="rect">
              <a:avLst/>
            </a:prstGeom>
            <a:noFill/>
          </p:spPr>
          <p:txBody>
            <a:bodyPr wrap="square">
              <a:spAutoFit/>
            </a:bodyPr>
            <a:lstStyle/>
            <a:p>
              <a:pPr>
                <a:lnSpc>
                  <a:spcPct val="150000"/>
                </a:lnSpc>
              </a:pPr>
              <a:endParaRPr lang="en-US" altLang="zh-CN" sz="1100" dirty="0">
                <a:solidFill>
                  <a:schemeClr val="bg1">
                    <a:lumMod val="50000"/>
                  </a:schemeClr>
                </a:solidFill>
                <a:latin typeface="汉仪旗黑X1-55W" panose="00020600040101010101" pitchFamily="18" charset="-122"/>
                <a:ea typeface="汉仪旗黑X1-55W" panose="00020600040101010101" pitchFamily="18" charset="-122"/>
                <a:sym typeface="汉仪旗黑X1-55W" panose="00020600040101010101" pitchFamily="18" charset="-122"/>
              </a:endParaRPr>
            </a:p>
          </p:txBody>
        </p:sp>
        <p:sp>
          <p:nvSpPr>
            <p:cNvPr id="12" name="文本框 11"/>
            <p:cNvSpPr txBox="1"/>
            <p:nvPr/>
          </p:nvSpPr>
          <p:spPr>
            <a:xfrm>
              <a:off x="533400" y="129776"/>
              <a:ext cx="3105150" cy="737235"/>
            </a:xfrm>
            <a:prstGeom prst="rect">
              <a:avLst/>
            </a:prstGeom>
            <a:noFill/>
          </p:spPr>
          <p:txBody>
            <a:bodyPr wrap="square">
              <a:spAutoFit/>
            </a:bodyPr>
            <a:lstStyle/>
            <a:p>
              <a:pPr>
                <a:lnSpc>
                  <a:spcPct val="150000"/>
                </a:lnSpc>
              </a:pP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3. Component</a:t>
              </a:r>
            </a:p>
          </p:txBody>
        </p:sp>
      </p:grpSp>
      <p:sp>
        <p:nvSpPr>
          <p:cNvPr id="9" name="文本框 8"/>
          <p:cNvSpPr txBox="1"/>
          <p:nvPr/>
        </p:nvSpPr>
        <p:spPr>
          <a:xfrm>
            <a:off x="838198" y="1361104"/>
            <a:ext cx="8827071" cy="521970"/>
          </a:xfrm>
          <a:prstGeom prst="rect">
            <a:avLst/>
          </a:prstGeom>
          <a:noFill/>
        </p:spPr>
        <p:txBody>
          <a:bodyPr wrap="square">
            <a:spAutoFit/>
          </a:bodyPr>
          <a:lstStyle/>
          <a:p>
            <a:r>
              <a:rPr lang="en-US" altLang="zh-CN" sz="2800" b="1" dirty="0">
                <a:solidFill>
                  <a:srgbClr val="4E1F03"/>
                </a:solidFill>
                <a:latin typeface="汉仪中宋简" panose="02010600000101010101" charset="-122"/>
                <a:ea typeface="汉仪中宋简" panose="02010600000101010101" charset="-122"/>
                <a:sym typeface="汉仪中宋简" panose="02010600000101010101" charset="-122"/>
              </a:rPr>
              <a:t>RESTAURANT.CUSTOMERSERVICE</a:t>
            </a:r>
          </a:p>
        </p:txBody>
      </p:sp>
      <p:sp>
        <p:nvSpPr>
          <p:cNvPr id="10" name="文本框 9"/>
          <p:cNvSpPr txBox="1"/>
          <p:nvPr/>
        </p:nvSpPr>
        <p:spPr>
          <a:xfrm>
            <a:off x="838200" y="2084798"/>
            <a:ext cx="5562600" cy="1198880"/>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In the  Customer Service Subsystem, </a:t>
            </a:r>
            <a:r>
              <a:rPr lang="en-US" altLang="zh-CN" sz="1200" dirty="0">
                <a:solidFill>
                  <a:schemeClr val="tx1"/>
                </a:solidFill>
                <a:latin typeface="汉仪旗黑X1-55W" panose="00020600040101010101" pitchFamily="18" charset="-122"/>
                <a:ea typeface="汉仪旗黑X1-55W" panose="00020600040101010101" pitchFamily="18" charset="-122"/>
              </a:rPr>
              <a:t>since</a:t>
            </a: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 the </a:t>
            </a:r>
            <a:r>
              <a:rPr lang="en-US" altLang="zh-CN" sz="1200" dirty="0">
                <a:solidFill>
                  <a:schemeClr val="tx1"/>
                </a:solidFill>
                <a:latin typeface="汉仪旗黑X1-55W" panose="00020600040101010101" pitchFamily="18" charset="-122"/>
                <a:ea typeface="汉仪旗黑X1-55W" panose="00020600040101010101" pitchFamily="18" charset="-122"/>
              </a:rPr>
              <a:t>customer wants the restaurant to provide high-quality and efficient customer service</a:t>
            </a: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 the Software Architecture shown in the figure is designed to meet the requirements of administrators.</a:t>
            </a:r>
          </a:p>
        </p:txBody>
      </p:sp>
      <p:grpSp>
        <p:nvGrpSpPr>
          <p:cNvPr id="6" name="组合 5"/>
          <p:cNvGrpSpPr/>
          <p:nvPr/>
        </p:nvGrpSpPr>
        <p:grpSpPr>
          <a:xfrm>
            <a:off x="514349" y="3138777"/>
            <a:ext cx="4464706" cy="1059784"/>
            <a:chOff x="209550" y="3250990"/>
            <a:chExt cx="5161757" cy="1745218"/>
          </a:xfrm>
        </p:grpSpPr>
        <p:sp>
          <p:nvSpPr>
            <p:cNvPr id="11" name="文本框 10"/>
            <p:cNvSpPr txBox="1"/>
            <p:nvPr/>
          </p:nvSpPr>
          <p:spPr>
            <a:xfrm>
              <a:off x="1596825" y="3933780"/>
              <a:ext cx="3774482" cy="1062428"/>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Propose customized demands, provide plan</a:t>
              </a:r>
            </a:p>
          </p:txBody>
        </p:sp>
        <p:sp>
          <p:nvSpPr>
            <p:cNvPr id="13" name="文本框 12"/>
            <p:cNvSpPr txBox="1"/>
            <p:nvPr/>
          </p:nvSpPr>
          <p:spPr>
            <a:xfrm>
              <a:off x="1596825" y="3250990"/>
              <a:ext cx="2571750" cy="1180444"/>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CUSTOMIZATION SERVICE</a:t>
              </a:r>
              <a:endParaRPr lang="zh-CN" altLang="en-US" sz="1600" b="1" dirty="0">
                <a:latin typeface="汉仪中宋简" panose="02010600000101010101" charset="-122"/>
                <a:ea typeface="汉仪中宋简" panose="02010600000101010101" charset="-122"/>
                <a:sym typeface="汉仪中宋简" panose="02010600000101010101" charset="-122"/>
              </a:endParaRPr>
            </a:p>
          </p:txBody>
        </p:sp>
        <p:grpSp>
          <p:nvGrpSpPr>
            <p:cNvPr id="5" name="组合 4"/>
            <p:cNvGrpSpPr/>
            <p:nvPr/>
          </p:nvGrpSpPr>
          <p:grpSpPr>
            <a:xfrm>
              <a:off x="209550" y="3762560"/>
              <a:ext cx="1481127" cy="821321"/>
              <a:chOff x="585885" y="3835760"/>
              <a:chExt cx="1481127" cy="821321"/>
            </a:xfrm>
          </p:grpSpPr>
          <p:sp>
            <p:nvSpPr>
              <p:cNvPr id="4" name="矩形 3"/>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85885" y="3898951"/>
                <a:ext cx="1481127" cy="758130"/>
              </a:xfrm>
              <a:prstGeom prst="rect">
                <a:avLst/>
              </a:prstGeom>
              <a:noFill/>
            </p:spPr>
            <p:txBody>
              <a:bodyPr wrap="square">
                <a:spAutoFit/>
              </a:bodyPr>
              <a:lstStyle/>
              <a:p>
                <a:pPr algn="ctr"/>
                <a:r>
                  <a:rPr lang="en-US" altLang="zh-CN" sz="24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01</a:t>
                </a:r>
                <a:endParaRPr lang="zh-CN" altLang="en-US" sz="24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7" name="组合 6"/>
          <p:cNvGrpSpPr/>
          <p:nvPr/>
        </p:nvGrpSpPr>
        <p:grpSpPr>
          <a:xfrm>
            <a:off x="487588" y="4153826"/>
            <a:ext cx="4464706" cy="1036228"/>
            <a:chOff x="209550" y="3289782"/>
            <a:chExt cx="5161757" cy="1706426"/>
          </a:xfrm>
        </p:grpSpPr>
        <p:sp>
          <p:nvSpPr>
            <p:cNvPr id="15" name="文本框 14"/>
            <p:cNvSpPr txBox="1"/>
            <p:nvPr/>
          </p:nvSpPr>
          <p:spPr>
            <a:xfrm>
              <a:off x="1596825" y="3933780"/>
              <a:ext cx="3774482" cy="1062428"/>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Handle queries, resolve complaints</a:t>
              </a:r>
            </a:p>
          </p:txBody>
        </p:sp>
        <p:sp>
          <p:nvSpPr>
            <p:cNvPr id="24" name="文本框 23"/>
            <p:cNvSpPr txBox="1"/>
            <p:nvPr/>
          </p:nvSpPr>
          <p:spPr>
            <a:xfrm>
              <a:off x="1596825" y="3289782"/>
              <a:ext cx="2571750" cy="1547381"/>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CUSTOMER INTERACTION</a:t>
              </a:r>
              <a:endParaRPr lang="zh-CN" altLang="en-US" sz="1600" b="1" dirty="0">
                <a:latin typeface="汉仪中宋简" panose="02010600000101010101" charset="-122"/>
                <a:ea typeface="汉仪中宋简" panose="02010600000101010101" charset="-122"/>
                <a:sym typeface="汉仪中宋简" panose="02010600000101010101" charset="-122"/>
              </a:endParaRPr>
            </a:p>
          </p:txBody>
        </p:sp>
        <p:grpSp>
          <p:nvGrpSpPr>
            <p:cNvPr id="25" name="组合 24"/>
            <p:cNvGrpSpPr/>
            <p:nvPr/>
          </p:nvGrpSpPr>
          <p:grpSpPr>
            <a:xfrm>
              <a:off x="209550" y="3762560"/>
              <a:ext cx="1481127" cy="821321"/>
              <a:chOff x="585885" y="3835760"/>
              <a:chExt cx="1481127" cy="821321"/>
            </a:xfrm>
          </p:grpSpPr>
          <p:sp>
            <p:nvSpPr>
              <p:cNvPr id="26" name="矩形 25"/>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85885" y="3898951"/>
                <a:ext cx="1481127" cy="758130"/>
              </a:xfrm>
              <a:prstGeom prst="rect">
                <a:avLst/>
              </a:prstGeom>
              <a:noFill/>
            </p:spPr>
            <p:txBody>
              <a:bodyPr wrap="square">
                <a:spAutoFit/>
              </a:bodyPr>
              <a:lstStyle/>
              <a:p>
                <a:pPr algn="ctr"/>
                <a:r>
                  <a:rPr lang="en-US" altLang="zh-CN" sz="24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02</a:t>
                </a:r>
                <a:endParaRPr lang="zh-CN" altLang="en-US" sz="24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29" name="组合 28"/>
          <p:cNvGrpSpPr/>
          <p:nvPr/>
        </p:nvGrpSpPr>
        <p:grpSpPr>
          <a:xfrm>
            <a:off x="507838" y="5054568"/>
            <a:ext cx="4464706" cy="1040805"/>
            <a:chOff x="209550" y="3282246"/>
            <a:chExt cx="5161757" cy="1713962"/>
          </a:xfrm>
        </p:grpSpPr>
        <p:sp>
          <p:nvSpPr>
            <p:cNvPr id="30" name="文本框 29"/>
            <p:cNvSpPr txBox="1"/>
            <p:nvPr/>
          </p:nvSpPr>
          <p:spPr>
            <a:xfrm>
              <a:off x="1596825" y="3933780"/>
              <a:ext cx="3774482" cy="1062428"/>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Send discounts, provide personalized offers</a:t>
              </a:r>
            </a:p>
          </p:txBody>
        </p:sp>
        <p:sp>
          <p:nvSpPr>
            <p:cNvPr id="31" name="文本框 30"/>
            <p:cNvSpPr txBox="1"/>
            <p:nvPr/>
          </p:nvSpPr>
          <p:spPr>
            <a:xfrm>
              <a:off x="1596825" y="3282246"/>
              <a:ext cx="2571750" cy="1148141"/>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OFFER MANAGEMENT</a:t>
              </a:r>
              <a:endParaRPr lang="zh-CN" altLang="en-US" sz="1600" b="1" dirty="0">
                <a:latin typeface="汉仪中宋简" panose="02010600000101010101" charset="-122"/>
                <a:ea typeface="汉仪中宋简" panose="02010600000101010101" charset="-122"/>
                <a:sym typeface="汉仪中宋简" panose="02010600000101010101" charset="-122"/>
              </a:endParaRPr>
            </a:p>
          </p:txBody>
        </p:sp>
        <p:grpSp>
          <p:nvGrpSpPr>
            <p:cNvPr id="32" name="组合 31"/>
            <p:cNvGrpSpPr/>
            <p:nvPr/>
          </p:nvGrpSpPr>
          <p:grpSpPr>
            <a:xfrm>
              <a:off x="209550" y="3762560"/>
              <a:ext cx="1481127" cy="821321"/>
              <a:chOff x="585885" y="3835760"/>
              <a:chExt cx="1481127" cy="821321"/>
            </a:xfrm>
          </p:grpSpPr>
          <p:sp>
            <p:nvSpPr>
              <p:cNvPr id="33" name="矩形 32"/>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85885" y="3898951"/>
                <a:ext cx="1481127" cy="758130"/>
              </a:xfrm>
              <a:prstGeom prst="rect">
                <a:avLst/>
              </a:prstGeom>
              <a:noFill/>
            </p:spPr>
            <p:txBody>
              <a:bodyPr wrap="square">
                <a:spAutoFit/>
              </a:bodyPr>
              <a:lstStyle/>
              <a:p>
                <a:pPr algn="ctr"/>
                <a:r>
                  <a:rPr lang="en-US" altLang="zh-CN" sz="24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03</a:t>
                </a:r>
                <a:endParaRPr lang="zh-CN" altLang="en-US" sz="24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5"/>
          <p:cNvPicPr>
            <a:picLocks noChangeAspect="1"/>
          </p:cNvPicPr>
          <p:nvPr/>
        </p:nvPicPr>
        <p:blipFill>
          <a:blip r:embed="rId2">
            <a:alphaModFix/>
          </a:blip>
          <a:stretch>
            <a:fillRect/>
          </a:stretch>
        </p:blipFill>
        <p:spPr>
          <a:xfrm>
            <a:off x="5676160" y="1478460"/>
            <a:ext cx="6575110" cy="3900988"/>
          </a:xfrm>
          <a:prstGeom prst="rect">
            <a:avLst/>
          </a:prstGeom>
        </p:spPr>
      </p:pic>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533400" y="129776"/>
            <a:ext cx="5867400" cy="916305"/>
            <a:chOff x="533400" y="129776"/>
            <a:chExt cx="5867400" cy="916305"/>
          </a:xfrm>
        </p:grpSpPr>
        <p:sp>
          <p:nvSpPr>
            <p:cNvPr id="8" name="文本框 7"/>
            <p:cNvSpPr txBox="1"/>
            <p:nvPr/>
          </p:nvSpPr>
          <p:spPr>
            <a:xfrm>
              <a:off x="533400" y="701276"/>
              <a:ext cx="5867400" cy="344805"/>
            </a:xfrm>
            <a:prstGeom prst="rect">
              <a:avLst/>
            </a:prstGeom>
            <a:noFill/>
          </p:spPr>
          <p:txBody>
            <a:bodyPr wrap="square">
              <a:spAutoFit/>
            </a:bodyPr>
            <a:lstStyle/>
            <a:p>
              <a:pPr>
                <a:lnSpc>
                  <a:spcPct val="150000"/>
                </a:lnSpc>
              </a:pPr>
              <a:endParaRPr lang="en-US" altLang="zh-CN" sz="1100" dirty="0">
                <a:solidFill>
                  <a:schemeClr val="bg1">
                    <a:lumMod val="50000"/>
                  </a:schemeClr>
                </a:solidFill>
                <a:latin typeface="汉仪旗黑X1-55W" panose="00020600040101010101" pitchFamily="18" charset="-122"/>
                <a:ea typeface="汉仪旗黑X1-55W" panose="00020600040101010101" pitchFamily="18" charset="-122"/>
                <a:sym typeface="汉仪旗黑X1-55W" panose="00020600040101010101" pitchFamily="18" charset="-122"/>
              </a:endParaRPr>
            </a:p>
          </p:txBody>
        </p:sp>
        <p:sp>
          <p:nvSpPr>
            <p:cNvPr id="12" name="文本框 11"/>
            <p:cNvSpPr txBox="1"/>
            <p:nvPr/>
          </p:nvSpPr>
          <p:spPr>
            <a:xfrm>
              <a:off x="533400" y="129776"/>
              <a:ext cx="3105150" cy="737235"/>
            </a:xfrm>
            <a:prstGeom prst="rect">
              <a:avLst/>
            </a:prstGeom>
            <a:noFill/>
          </p:spPr>
          <p:txBody>
            <a:bodyPr wrap="square">
              <a:spAutoFit/>
            </a:bodyPr>
            <a:lstStyle/>
            <a:p>
              <a:pPr>
                <a:lnSpc>
                  <a:spcPct val="150000"/>
                </a:lnSpc>
              </a:pP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3. Component</a:t>
              </a:r>
            </a:p>
          </p:txBody>
        </p:sp>
      </p:grpSp>
      <p:sp>
        <p:nvSpPr>
          <p:cNvPr id="9" name="文本框 8"/>
          <p:cNvSpPr txBox="1"/>
          <p:nvPr/>
        </p:nvSpPr>
        <p:spPr>
          <a:xfrm>
            <a:off x="838198" y="1361104"/>
            <a:ext cx="8827071" cy="521970"/>
          </a:xfrm>
          <a:prstGeom prst="rect">
            <a:avLst/>
          </a:prstGeom>
          <a:noFill/>
        </p:spPr>
        <p:txBody>
          <a:bodyPr wrap="square">
            <a:spAutoFit/>
          </a:bodyPr>
          <a:lstStyle/>
          <a:p>
            <a:r>
              <a:rPr lang="en-US" altLang="zh-CN" sz="2800" b="1" dirty="0">
                <a:solidFill>
                  <a:srgbClr val="4E1F03"/>
                </a:solidFill>
                <a:latin typeface="汉仪中宋简" panose="02010600000101010101" charset="-122"/>
                <a:ea typeface="汉仪中宋简" panose="02010600000101010101" charset="-122"/>
                <a:cs typeface="汉仪中宋简" panose="02010600000101010101" charset="-122"/>
              </a:rPr>
              <a:t>RESTAURANT.DELIVERY</a:t>
            </a:r>
            <a:endParaRPr b="1">
              <a:latin typeface="汉仪中宋简" panose="02010600000101010101" charset="-122"/>
              <a:ea typeface="汉仪中宋简" panose="02010600000101010101" charset="-122"/>
              <a:cs typeface="汉仪中宋简" panose="02010600000101010101" charset="-122"/>
            </a:endParaRPr>
          </a:p>
        </p:txBody>
      </p:sp>
      <p:grpSp>
        <p:nvGrpSpPr>
          <p:cNvPr id="6" name="组合 5"/>
          <p:cNvGrpSpPr/>
          <p:nvPr/>
        </p:nvGrpSpPr>
        <p:grpSpPr>
          <a:xfrm>
            <a:off x="606028" y="3745005"/>
            <a:ext cx="3032523" cy="1081826"/>
            <a:chOff x="209550" y="3227944"/>
            <a:chExt cx="5416974" cy="1748686"/>
          </a:xfrm>
        </p:grpSpPr>
        <p:sp>
          <p:nvSpPr>
            <p:cNvPr id="11" name="文本框 10"/>
            <p:cNvSpPr txBox="1"/>
            <p:nvPr/>
          </p:nvSpPr>
          <p:spPr>
            <a:xfrm>
              <a:off x="1596825" y="3933780"/>
              <a:ext cx="3774482" cy="1042850"/>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Modify order information</a:t>
              </a:r>
            </a:p>
          </p:txBody>
        </p:sp>
        <p:sp>
          <p:nvSpPr>
            <p:cNvPr id="13" name="文本框 12"/>
            <p:cNvSpPr txBox="1"/>
            <p:nvPr/>
          </p:nvSpPr>
          <p:spPr>
            <a:xfrm>
              <a:off x="1596825" y="3227944"/>
              <a:ext cx="4029699" cy="904540"/>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INFORMATION MODIFICATION</a:t>
              </a:r>
              <a:endParaRPr lang="zh-CN" altLang="en-US" sz="1600" b="1" dirty="0">
                <a:latin typeface="汉仪中宋简" panose="02010600000101010101" charset="-122"/>
                <a:ea typeface="汉仪中宋简" panose="02010600000101010101" charset="-122"/>
                <a:sym typeface="汉仪中宋简" panose="02010600000101010101" charset="-122"/>
              </a:endParaRPr>
            </a:p>
          </p:txBody>
        </p:sp>
        <p:grpSp>
          <p:nvGrpSpPr>
            <p:cNvPr id="5" name="组合 4"/>
            <p:cNvGrpSpPr/>
            <p:nvPr/>
          </p:nvGrpSpPr>
          <p:grpSpPr>
            <a:xfrm>
              <a:off x="209550" y="3762560"/>
              <a:ext cx="1481127" cy="711157"/>
              <a:chOff x="585885" y="3835760"/>
              <a:chExt cx="1481127" cy="711157"/>
            </a:xfrm>
          </p:grpSpPr>
          <p:sp>
            <p:nvSpPr>
              <p:cNvPr id="4" name="矩形 3"/>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85885" y="3898951"/>
                <a:ext cx="1481127" cy="545033"/>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01</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sp>
        <p:nvSpPr>
          <p:cNvPr id="10" name="文本框 9"/>
          <p:cNvSpPr txBox="1"/>
          <p:nvPr/>
        </p:nvSpPr>
        <p:spPr>
          <a:xfrm>
            <a:off x="838200" y="2084798"/>
            <a:ext cx="5562600" cy="922020"/>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In the Delivery System, since customers want to enjoy efficient and satisfactory delivery services, the Software Architecture shown in the figure is designed to meet their needs</a:t>
            </a:r>
            <a:r>
              <a:rPr lang="en-US" altLang="zh-CN" sz="1200" dirty="0">
                <a:solidFill>
                  <a:schemeClr val="tx1"/>
                </a:solidFill>
                <a:latin typeface="汉仪旗黑X1-55W" panose="00020600040101010101" pitchFamily="18" charset="-122"/>
                <a:ea typeface="汉仪旗黑X1-55W" panose="00020600040101010101" pitchFamily="18" charset="-122"/>
              </a:rPr>
              <a:t>.</a:t>
            </a:r>
          </a:p>
        </p:txBody>
      </p:sp>
      <p:grpSp>
        <p:nvGrpSpPr>
          <p:cNvPr id="7" name="组合 6"/>
          <p:cNvGrpSpPr/>
          <p:nvPr/>
        </p:nvGrpSpPr>
        <p:grpSpPr>
          <a:xfrm>
            <a:off x="3721893" y="5296138"/>
            <a:ext cx="3322033" cy="1408108"/>
            <a:chOff x="209550" y="3152953"/>
            <a:chExt cx="6170574" cy="2261912"/>
          </a:xfrm>
        </p:grpSpPr>
        <p:sp>
          <p:nvSpPr>
            <p:cNvPr id="24" name="文本框 23"/>
            <p:cNvSpPr txBox="1"/>
            <p:nvPr/>
          </p:nvSpPr>
          <p:spPr>
            <a:xfrm>
              <a:off x="1596825" y="3933780"/>
              <a:ext cx="3774482" cy="1481085"/>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Notify takeout orders, view details</a:t>
              </a:r>
            </a:p>
          </p:txBody>
        </p:sp>
        <p:sp>
          <p:nvSpPr>
            <p:cNvPr id="25" name="文本框 24"/>
            <p:cNvSpPr txBox="1"/>
            <p:nvPr/>
          </p:nvSpPr>
          <p:spPr>
            <a:xfrm>
              <a:off x="1596825" y="3152953"/>
              <a:ext cx="4783299" cy="898903"/>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TAKE-OUT ORDER NORTIFICATION</a:t>
              </a:r>
            </a:p>
          </p:txBody>
        </p:sp>
        <p:grpSp>
          <p:nvGrpSpPr>
            <p:cNvPr id="26" name="组合 25"/>
            <p:cNvGrpSpPr/>
            <p:nvPr/>
          </p:nvGrpSpPr>
          <p:grpSpPr>
            <a:xfrm>
              <a:off x="209550" y="3762560"/>
              <a:ext cx="1481127" cy="711157"/>
              <a:chOff x="585885" y="3835760"/>
              <a:chExt cx="1481127" cy="711157"/>
            </a:xfrm>
          </p:grpSpPr>
          <p:sp>
            <p:nvSpPr>
              <p:cNvPr id="27" name="矩形 26"/>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85885" y="3898951"/>
                <a:ext cx="1481127" cy="541636"/>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04</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29" name="组合 28"/>
          <p:cNvGrpSpPr/>
          <p:nvPr/>
        </p:nvGrpSpPr>
        <p:grpSpPr>
          <a:xfrm>
            <a:off x="3721893" y="3878342"/>
            <a:ext cx="2767013" cy="934619"/>
            <a:chOff x="209550" y="3470438"/>
            <a:chExt cx="5161757" cy="1496062"/>
          </a:xfrm>
        </p:grpSpPr>
        <p:sp>
          <p:nvSpPr>
            <p:cNvPr id="30" name="文本框 29"/>
            <p:cNvSpPr txBox="1"/>
            <p:nvPr/>
          </p:nvSpPr>
          <p:spPr>
            <a:xfrm>
              <a:off x="1596825" y="3933780"/>
              <a:ext cx="3774482" cy="1032720"/>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Rate, feedback</a:t>
              </a:r>
            </a:p>
          </p:txBody>
        </p:sp>
        <p:sp>
          <p:nvSpPr>
            <p:cNvPr id="31" name="文本框 30"/>
            <p:cNvSpPr txBox="1"/>
            <p:nvPr/>
          </p:nvSpPr>
          <p:spPr>
            <a:xfrm>
              <a:off x="1596825" y="3470438"/>
              <a:ext cx="2571750" cy="539738"/>
            </a:xfrm>
            <a:prstGeom prst="rect">
              <a:avLst/>
            </a:prstGeom>
            <a:noFill/>
          </p:spPr>
          <p:txBody>
            <a:bodyPr wrap="square">
              <a:spAutoFit/>
            </a:bodyPr>
            <a:lstStyle/>
            <a:p>
              <a:r>
                <a:rPr lang="en-US" altLang="zh-CN" sz="1600" b="1" dirty="0">
                  <a:solidFill>
                    <a:schemeClr val="tx1"/>
                  </a:solidFill>
                  <a:latin typeface="汉仪中宋简" panose="02010600000101010101" charset="-122"/>
                  <a:ea typeface="汉仪中宋简" panose="02010600000101010101" charset="-122"/>
                </a:rPr>
                <a:t>FEEDBACK</a:t>
              </a:r>
            </a:p>
          </p:txBody>
        </p:sp>
        <p:grpSp>
          <p:nvGrpSpPr>
            <p:cNvPr id="32" name="组合 31"/>
            <p:cNvGrpSpPr/>
            <p:nvPr/>
          </p:nvGrpSpPr>
          <p:grpSpPr>
            <a:xfrm>
              <a:off x="209550" y="3762560"/>
              <a:ext cx="1481127" cy="711157"/>
              <a:chOff x="585885" y="3835760"/>
              <a:chExt cx="1481127" cy="711157"/>
            </a:xfrm>
          </p:grpSpPr>
          <p:sp>
            <p:nvSpPr>
              <p:cNvPr id="33" name="矩形 32"/>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85885" y="3898951"/>
                <a:ext cx="1481127" cy="539738"/>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02</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35" name="组合 34"/>
          <p:cNvGrpSpPr/>
          <p:nvPr/>
        </p:nvGrpSpPr>
        <p:grpSpPr>
          <a:xfrm>
            <a:off x="560189" y="5296139"/>
            <a:ext cx="2995017" cy="1408108"/>
            <a:chOff x="209550" y="3152954"/>
            <a:chExt cx="5266435" cy="2261911"/>
          </a:xfrm>
        </p:grpSpPr>
        <p:sp>
          <p:nvSpPr>
            <p:cNvPr id="36" name="文本框 35"/>
            <p:cNvSpPr txBox="1"/>
            <p:nvPr/>
          </p:nvSpPr>
          <p:spPr>
            <a:xfrm>
              <a:off x="1596825" y="3933780"/>
              <a:ext cx="3774482" cy="1481085"/>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Verify accuracy, approve requests</a:t>
              </a:r>
            </a:p>
          </p:txBody>
        </p:sp>
        <p:sp>
          <p:nvSpPr>
            <p:cNvPr id="37" name="文本框 36"/>
            <p:cNvSpPr txBox="1"/>
            <p:nvPr/>
          </p:nvSpPr>
          <p:spPr>
            <a:xfrm>
              <a:off x="1596825" y="3152954"/>
              <a:ext cx="3879160" cy="898901"/>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TAKE</a:t>
              </a:r>
              <a:r>
                <a:rPr lang="zh-CN" altLang="en-US" sz="1600" b="1" dirty="0">
                  <a:latin typeface="汉仪中宋简" panose="02010600000101010101" charset="-122"/>
                  <a:ea typeface="汉仪中宋简" panose="02010600000101010101" charset="-122"/>
                  <a:sym typeface="汉仪中宋简" panose="02010600000101010101" charset="-122"/>
                </a:rPr>
                <a:t>-</a:t>
              </a:r>
              <a:r>
                <a:rPr lang="en-US" altLang="zh-CN" sz="1600" b="1" dirty="0">
                  <a:latin typeface="汉仪中宋简" panose="02010600000101010101" charset="-122"/>
                  <a:ea typeface="汉仪中宋简" panose="02010600000101010101" charset="-122"/>
                  <a:sym typeface="汉仪中宋简" panose="02010600000101010101" charset="-122"/>
                </a:rPr>
                <a:t>OUT ORDER CONFIRMATION</a:t>
              </a:r>
              <a:endParaRPr lang="zh-CN" altLang="en-US" sz="1600" b="1" dirty="0">
                <a:latin typeface="汉仪中宋简" panose="02010600000101010101" charset="-122"/>
                <a:ea typeface="汉仪中宋简" panose="02010600000101010101" charset="-122"/>
                <a:sym typeface="汉仪中宋简" panose="02010600000101010101" charset="-122"/>
              </a:endParaRPr>
            </a:p>
          </p:txBody>
        </p:sp>
        <p:grpSp>
          <p:nvGrpSpPr>
            <p:cNvPr id="38" name="组合 37"/>
            <p:cNvGrpSpPr/>
            <p:nvPr/>
          </p:nvGrpSpPr>
          <p:grpSpPr>
            <a:xfrm>
              <a:off x="209550" y="3762560"/>
              <a:ext cx="1481127" cy="711157"/>
              <a:chOff x="585885" y="3835760"/>
              <a:chExt cx="1481127" cy="711157"/>
            </a:xfrm>
          </p:grpSpPr>
          <p:sp>
            <p:nvSpPr>
              <p:cNvPr id="39" name="矩形 38"/>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585885" y="3898951"/>
                <a:ext cx="1481127" cy="541636"/>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03</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7"/>
          <p:cNvPicPr>
            <a:picLocks noChangeAspect="1"/>
          </p:cNvPicPr>
          <p:nvPr/>
        </p:nvPicPr>
        <p:blipFill>
          <a:blip r:embed="rId2"/>
          <a:stretch>
            <a:fillRect/>
          </a:stretch>
        </p:blipFill>
        <p:spPr>
          <a:xfrm>
            <a:off x="4858765" y="1803361"/>
            <a:ext cx="7123729" cy="3251186"/>
          </a:xfrm>
          <a:prstGeom prst="rect">
            <a:avLst/>
          </a:prstGeom>
        </p:spPr>
      </p:pic>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533400" y="129776"/>
            <a:ext cx="5867400" cy="916305"/>
            <a:chOff x="533400" y="129776"/>
            <a:chExt cx="5867400" cy="916305"/>
          </a:xfrm>
        </p:grpSpPr>
        <p:sp>
          <p:nvSpPr>
            <p:cNvPr id="8" name="文本框 7"/>
            <p:cNvSpPr txBox="1"/>
            <p:nvPr/>
          </p:nvSpPr>
          <p:spPr>
            <a:xfrm>
              <a:off x="533400" y="701276"/>
              <a:ext cx="5867400" cy="344805"/>
            </a:xfrm>
            <a:prstGeom prst="rect">
              <a:avLst/>
            </a:prstGeom>
            <a:noFill/>
          </p:spPr>
          <p:txBody>
            <a:bodyPr wrap="square">
              <a:spAutoFit/>
            </a:bodyPr>
            <a:lstStyle/>
            <a:p>
              <a:pPr>
                <a:lnSpc>
                  <a:spcPct val="150000"/>
                </a:lnSpc>
              </a:pPr>
              <a:endParaRPr lang="en-US" altLang="zh-CN" sz="1100" dirty="0">
                <a:solidFill>
                  <a:schemeClr val="bg1">
                    <a:lumMod val="50000"/>
                  </a:schemeClr>
                </a:solidFill>
                <a:latin typeface="汉仪旗黑X1-55W" panose="00020600040101010101" pitchFamily="18" charset="-122"/>
                <a:ea typeface="汉仪旗黑X1-55W" panose="00020600040101010101" pitchFamily="18" charset="-122"/>
                <a:sym typeface="汉仪旗黑X1-55W" panose="00020600040101010101" pitchFamily="18" charset="-122"/>
              </a:endParaRPr>
            </a:p>
          </p:txBody>
        </p:sp>
        <p:sp>
          <p:nvSpPr>
            <p:cNvPr id="12" name="文本框 11"/>
            <p:cNvSpPr txBox="1"/>
            <p:nvPr/>
          </p:nvSpPr>
          <p:spPr>
            <a:xfrm>
              <a:off x="533400" y="129776"/>
              <a:ext cx="3105150" cy="737235"/>
            </a:xfrm>
            <a:prstGeom prst="rect">
              <a:avLst/>
            </a:prstGeom>
            <a:noFill/>
          </p:spPr>
          <p:txBody>
            <a:bodyPr wrap="square">
              <a:spAutoFit/>
            </a:bodyPr>
            <a:lstStyle/>
            <a:p>
              <a:pPr>
                <a:lnSpc>
                  <a:spcPct val="150000"/>
                </a:lnSpc>
              </a:pP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Level 3. Component</a:t>
              </a:r>
            </a:p>
          </p:txBody>
        </p:sp>
      </p:grpSp>
      <p:sp>
        <p:nvSpPr>
          <p:cNvPr id="9" name="文本框 8"/>
          <p:cNvSpPr txBox="1"/>
          <p:nvPr/>
        </p:nvSpPr>
        <p:spPr>
          <a:xfrm>
            <a:off x="838198" y="1361104"/>
            <a:ext cx="8827071" cy="521970"/>
          </a:xfrm>
          <a:prstGeom prst="rect">
            <a:avLst/>
          </a:prstGeom>
          <a:noFill/>
        </p:spPr>
        <p:txBody>
          <a:bodyPr wrap="square">
            <a:spAutoFit/>
          </a:bodyPr>
          <a:lstStyle/>
          <a:p>
            <a:r>
              <a:rPr lang="en-US" altLang="zh-CN" sz="2800" b="1" dirty="0">
                <a:solidFill>
                  <a:srgbClr val="4E1F03"/>
                </a:solidFill>
                <a:latin typeface="汉仪中宋简" panose="02010600000101010101" charset="-122"/>
                <a:ea typeface="汉仪中宋简" panose="02010600000101010101" charset="-122"/>
                <a:sym typeface="汉仪中宋简" panose="02010600000101010101" charset="-122"/>
              </a:rPr>
              <a:t>RESTAURANT.SUPPLY</a:t>
            </a:r>
          </a:p>
        </p:txBody>
      </p:sp>
      <p:sp>
        <p:nvSpPr>
          <p:cNvPr id="10" name="文本框 9"/>
          <p:cNvSpPr txBox="1"/>
          <p:nvPr/>
        </p:nvSpPr>
        <p:spPr>
          <a:xfrm>
            <a:off x="838200" y="2084798"/>
            <a:ext cx="5357585" cy="1476375"/>
          </a:xfrm>
          <a:prstGeom prst="rect">
            <a:avLst/>
          </a:prstGeom>
          <a:noFill/>
        </p:spPr>
        <p:txBody>
          <a:bodyPr wrap="square">
            <a:no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In the Supply Management Subsystem, since the supplier wants to receive timely and accurate replenishment requests from the restaurant system,  the Software Architecture shown in the figure is designed to meet the supplier's requirements</a:t>
            </a:r>
            <a:r>
              <a:rPr lang="en-US" altLang="zh-CN" sz="1200" dirty="0">
                <a:solidFill>
                  <a:schemeClr val="tx1"/>
                </a:solidFill>
                <a:latin typeface="汉仪旗黑X1-55W" panose="00020600040101010101" pitchFamily="18" charset="-122"/>
                <a:ea typeface="汉仪旗黑X1-55W" panose="00020600040101010101" pitchFamily="18" charset="-122"/>
              </a:rPr>
              <a:t>.</a:t>
            </a: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 </a:t>
            </a:r>
          </a:p>
        </p:txBody>
      </p:sp>
      <p:grpSp>
        <p:nvGrpSpPr>
          <p:cNvPr id="47" name="组合 46"/>
          <p:cNvGrpSpPr/>
          <p:nvPr/>
        </p:nvGrpSpPr>
        <p:grpSpPr>
          <a:xfrm>
            <a:off x="606028" y="3745005"/>
            <a:ext cx="3032523" cy="1081826"/>
            <a:chOff x="209550" y="3227944"/>
            <a:chExt cx="5416974" cy="1748686"/>
          </a:xfrm>
        </p:grpSpPr>
        <p:sp>
          <p:nvSpPr>
            <p:cNvPr id="48" name="文本框 47"/>
            <p:cNvSpPr txBox="1"/>
            <p:nvPr/>
          </p:nvSpPr>
          <p:spPr>
            <a:xfrm>
              <a:off x="1596825" y="3933780"/>
              <a:ext cx="3774482" cy="1042850"/>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a:t>
              </a:r>
              <a:r>
                <a:rPr lang="en-US" altLang="zh-CN" sz="1200" dirty="0">
                  <a:solidFill>
                    <a:schemeClr val="tx1"/>
                  </a:solidFill>
                  <a:latin typeface="汉仪旗黑X1-55W" panose="00020600040101010101" pitchFamily="18" charset="-122"/>
                  <a:ea typeface="汉仪旗黑X1-55W" panose="00020600040101010101" pitchFamily="18" charset="-122"/>
                </a:rPr>
                <a:t>Nortify repleshment, view details</a:t>
              </a:r>
            </a:p>
          </p:txBody>
        </p:sp>
        <p:sp>
          <p:nvSpPr>
            <p:cNvPr id="49" name="文本框 48"/>
            <p:cNvSpPr txBox="1"/>
            <p:nvPr/>
          </p:nvSpPr>
          <p:spPr>
            <a:xfrm>
              <a:off x="1596825" y="3227944"/>
              <a:ext cx="4029699" cy="846804"/>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REPLESHMENT NOTIFICATION</a:t>
              </a:r>
              <a:endParaRPr lang="zh-CN" altLang="en-US" sz="1600" b="1" dirty="0">
                <a:latin typeface="汉仪中宋简" panose="02010600000101010101" charset="-122"/>
                <a:ea typeface="汉仪中宋简" panose="02010600000101010101" charset="-122"/>
                <a:sym typeface="汉仪中宋简" panose="02010600000101010101" charset="-122"/>
              </a:endParaRPr>
            </a:p>
          </p:txBody>
        </p:sp>
        <p:grpSp>
          <p:nvGrpSpPr>
            <p:cNvPr id="50" name="组合 49"/>
            <p:cNvGrpSpPr/>
            <p:nvPr/>
          </p:nvGrpSpPr>
          <p:grpSpPr>
            <a:xfrm>
              <a:off x="209550" y="3762560"/>
              <a:ext cx="1481127" cy="711157"/>
              <a:chOff x="585885" y="3835760"/>
              <a:chExt cx="1481127" cy="711157"/>
            </a:xfrm>
          </p:grpSpPr>
          <p:sp>
            <p:nvSpPr>
              <p:cNvPr id="51" name="矩形 50"/>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585885" y="3898951"/>
                <a:ext cx="1481127" cy="545033"/>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01</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53" name="组合 52"/>
          <p:cNvGrpSpPr/>
          <p:nvPr/>
        </p:nvGrpSpPr>
        <p:grpSpPr>
          <a:xfrm>
            <a:off x="3721893" y="5296138"/>
            <a:ext cx="3322033" cy="1408108"/>
            <a:chOff x="209550" y="3152953"/>
            <a:chExt cx="6170574" cy="2261912"/>
          </a:xfrm>
        </p:grpSpPr>
        <p:sp>
          <p:nvSpPr>
            <p:cNvPr id="54" name="文本框 53"/>
            <p:cNvSpPr txBox="1"/>
            <p:nvPr/>
          </p:nvSpPr>
          <p:spPr>
            <a:xfrm>
              <a:off x="1596825" y="3933780"/>
              <a:ext cx="3774482" cy="1481085"/>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Notify change, send to supplier, track status</a:t>
              </a:r>
            </a:p>
          </p:txBody>
        </p:sp>
        <p:sp>
          <p:nvSpPr>
            <p:cNvPr id="55" name="文本框 54"/>
            <p:cNvSpPr txBox="1"/>
            <p:nvPr/>
          </p:nvSpPr>
          <p:spPr>
            <a:xfrm>
              <a:off x="1596825" y="3152953"/>
              <a:ext cx="4783299" cy="780898"/>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REPLESHMENT MONITOR</a:t>
              </a:r>
            </a:p>
          </p:txBody>
        </p:sp>
        <p:grpSp>
          <p:nvGrpSpPr>
            <p:cNvPr id="56" name="组合 55"/>
            <p:cNvGrpSpPr/>
            <p:nvPr/>
          </p:nvGrpSpPr>
          <p:grpSpPr>
            <a:xfrm>
              <a:off x="209550" y="3762560"/>
              <a:ext cx="1481127" cy="711157"/>
              <a:chOff x="585885" y="3835760"/>
              <a:chExt cx="1481127" cy="711157"/>
            </a:xfrm>
          </p:grpSpPr>
          <p:sp>
            <p:nvSpPr>
              <p:cNvPr id="57" name="矩形 56"/>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585885" y="3898951"/>
                <a:ext cx="1481127" cy="541636"/>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04</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59" name="组合 58"/>
          <p:cNvGrpSpPr/>
          <p:nvPr/>
        </p:nvGrpSpPr>
        <p:grpSpPr>
          <a:xfrm>
            <a:off x="3721893" y="3744992"/>
            <a:ext cx="2767013" cy="1344829"/>
            <a:chOff x="209550" y="3256982"/>
            <a:chExt cx="5161757" cy="2152693"/>
          </a:xfrm>
        </p:grpSpPr>
        <p:sp>
          <p:nvSpPr>
            <p:cNvPr id="60" name="文本框 59"/>
            <p:cNvSpPr txBox="1"/>
            <p:nvPr/>
          </p:nvSpPr>
          <p:spPr>
            <a:xfrm>
              <a:off x="1596825" y="3933780"/>
              <a:ext cx="3774482" cy="1475895"/>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Estimate demand, generate requests</a:t>
              </a:r>
            </a:p>
          </p:txBody>
        </p:sp>
        <p:sp>
          <p:nvSpPr>
            <p:cNvPr id="61" name="文本框 60"/>
            <p:cNvSpPr txBox="1"/>
            <p:nvPr/>
          </p:nvSpPr>
          <p:spPr>
            <a:xfrm>
              <a:off x="1596825" y="3256982"/>
              <a:ext cx="2571750" cy="1147579"/>
            </a:xfrm>
            <a:prstGeom prst="rect">
              <a:avLst/>
            </a:prstGeom>
            <a:noFill/>
          </p:spPr>
          <p:txBody>
            <a:bodyPr wrap="square">
              <a:noAutofit/>
            </a:bodyPr>
            <a:lstStyle/>
            <a:p>
              <a:r>
                <a:rPr lang="en-US" altLang="zh-CN" sz="1600" b="1" dirty="0">
                  <a:solidFill>
                    <a:schemeClr val="tx1"/>
                  </a:solidFill>
                  <a:latin typeface="汉仪中宋简" panose="02010600000101010101" charset="-122"/>
                  <a:ea typeface="汉仪中宋简" panose="02010600000101010101" charset="-122"/>
                </a:rPr>
                <a:t>DEMAND MANAGE</a:t>
              </a:r>
            </a:p>
          </p:txBody>
        </p:sp>
        <p:grpSp>
          <p:nvGrpSpPr>
            <p:cNvPr id="62" name="组合 61"/>
            <p:cNvGrpSpPr/>
            <p:nvPr/>
          </p:nvGrpSpPr>
          <p:grpSpPr>
            <a:xfrm>
              <a:off x="209550" y="3762560"/>
              <a:ext cx="1481127" cy="711157"/>
              <a:chOff x="585885" y="3835760"/>
              <a:chExt cx="1481127" cy="711157"/>
            </a:xfrm>
          </p:grpSpPr>
          <p:sp>
            <p:nvSpPr>
              <p:cNvPr id="63" name="矩形 62"/>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585885" y="3898951"/>
                <a:ext cx="1481127" cy="539738"/>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02</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grpSp>
        <p:nvGrpSpPr>
          <p:cNvPr id="65" name="组合 64"/>
          <p:cNvGrpSpPr/>
          <p:nvPr/>
        </p:nvGrpSpPr>
        <p:grpSpPr>
          <a:xfrm>
            <a:off x="560189" y="5296138"/>
            <a:ext cx="2994983" cy="1408108"/>
            <a:chOff x="209550" y="3152953"/>
            <a:chExt cx="5266375" cy="2261912"/>
          </a:xfrm>
        </p:grpSpPr>
        <p:sp>
          <p:nvSpPr>
            <p:cNvPr id="66" name="文本框 65"/>
            <p:cNvSpPr txBox="1"/>
            <p:nvPr/>
          </p:nvSpPr>
          <p:spPr>
            <a:xfrm>
              <a:off x="1596825" y="3933780"/>
              <a:ext cx="3774482" cy="1481085"/>
            </a:xfrm>
            <a:prstGeom prst="rect">
              <a:avLst/>
            </a:prstGeom>
            <a:noFill/>
          </p:spPr>
          <p:txBody>
            <a:bodyPr wrap="square">
              <a:spAutoFit/>
            </a:bodyPr>
            <a:lstStyle/>
            <a:p>
              <a:pPr>
                <a:lnSpc>
                  <a:spcPct val="150000"/>
                </a:lnSpc>
              </a:pPr>
              <a:r>
                <a:rPr lang="en-US" altLang="zh-CN" sz="1200" dirty="0">
                  <a:latin typeface="汉仪旗黑X1-55W" panose="00020600040101010101" pitchFamily="18" charset="-122"/>
                  <a:ea typeface="汉仪旗黑X1-55W" panose="00020600040101010101" pitchFamily="18" charset="-122"/>
                  <a:sym typeface="汉仪旗黑X1-55W" panose="00020600040101010101" pitchFamily="18" charset="-122"/>
                </a:rPr>
                <a:t>Functionality: </a:t>
              </a:r>
              <a:r>
                <a:rPr lang="en-US" altLang="zh-CN" sz="1200" dirty="0">
                  <a:solidFill>
                    <a:schemeClr val="tx1"/>
                  </a:solidFill>
                  <a:latin typeface="汉仪旗黑X1-55W" panose="00020600040101010101" pitchFamily="18" charset="-122"/>
                  <a:ea typeface="汉仪旗黑X1-55W" panose="00020600040101010101" pitchFamily="18" charset="-122"/>
                </a:rPr>
                <a:t>Verify accuracy, confirm receipt, approve requests</a:t>
              </a:r>
            </a:p>
          </p:txBody>
        </p:sp>
        <p:sp>
          <p:nvSpPr>
            <p:cNvPr id="67" name="文本框 66"/>
            <p:cNvSpPr txBox="1"/>
            <p:nvPr/>
          </p:nvSpPr>
          <p:spPr>
            <a:xfrm>
              <a:off x="1596765" y="3152953"/>
              <a:ext cx="3879160" cy="937152"/>
            </a:xfrm>
            <a:prstGeom prst="rect">
              <a:avLst/>
            </a:prstGeom>
            <a:noFill/>
          </p:spPr>
          <p:txBody>
            <a:bodyPr wrap="square">
              <a:noAutofit/>
            </a:bodyPr>
            <a:lstStyle/>
            <a:p>
              <a:r>
                <a:rPr lang="en-US" altLang="zh-CN" sz="1600" b="1" dirty="0">
                  <a:latin typeface="汉仪中宋简" panose="02010600000101010101" charset="-122"/>
                  <a:ea typeface="汉仪中宋简" panose="02010600000101010101" charset="-122"/>
                  <a:sym typeface="汉仪中宋简" panose="02010600000101010101" charset="-122"/>
                </a:rPr>
                <a:t>REPLESHMENT CONFIRMATION</a:t>
              </a:r>
              <a:endParaRPr lang="zh-CN" altLang="en-US" sz="1600" b="1" dirty="0">
                <a:latin typeface="汉仪中宋简" panose="02010600000101010101" charset="-122"/>
                <a:ea typeface="汉仪中宋简" panose="02010600000101010101" charset="-122"/>
                <a:sym typeface="汉仪中宋简" panose="02010600000101010101" charset="-122"/>
              </a:endParaRPr>
            </a:p>
          </p:txBody>
        </p:sp>
        <p:grpSp>
          <p:nvGrpSpPr>
            <p:cNvPr id="68" name="组合 67"/>
            <p:cNvGrpSpPr/>
            <p:nvPr/>
          </p:nvGrpSpPr>
          <p:grpSpPr>
            <a:xfrm>
              <a:off x="209550" y="3762560"/>
              <a:ext cx="1481127" cy="711157"/>
              <a:chOff x="585885" y="3835760"/>
              <a:chExt cx="1481127" cy="711157"/>
            </a:xfrm>
          </p:grpSpPr>
          <p:sp>
            <p:nvSpPr>
              <p:cNvPr id="69" name="矩形 68"/>
              <p:cNvSpPr/>
              <p:nvPr/>
            </p:nvSpPr>
            <p:spPr>
              <a:xfrm>
                <a:off x="970870" y="3835760"/>
                <a:ext cx="711157" cy="711157"/>
              </a:xfrm>
              <a:prstGeom prst="rect">
                <a:avLst/>
              </a:prstGeom>
              <a:solidFill>
                <a:srgbClr val="E77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585885" y="3898951"/>
                <a:ext cx="1481127" cy="541637"/>
              </a:xfrm>
              <a:prstGeom prst="rect">
                <a:avLst/>
              </a:prstGeom>
              <a:noFill/>
            </p:spPr>
            <p:txBody>
              <a:bodyPr wrap="square">
                <a:spAutoFit/>
              </a:bodyPr>
              <a:lstStyle/>
              <a:p>
                <a:pPr algn="ctr"/>
                <a:r>
                  <a:rPr lang="en-US" altLang="zh-CN"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rPr>
                  <a:t>03</a:t>
                </a:r>
                <a:endParaRPr lang="zh-CN" altLang="en-US" sz="1600" b="1" dirty="0">
                  <a:solidFill>
                    <a:schemeClr val="bg1"/>
                  </a:solidFill>
                  <a:latin typeface="汉仪中宋简" panose="02010600000101010101" charset="-122"/>
                  <a:ea typeface="汉仪中宋简" panose="02010600000101010101" charset="-122"/>
                  <a:cs typeface="阿里巴巴普惠体 B" panose="00020600040101010101" pitchFamily="18" charset="-122"/>
                  <a:sym typeface="汉仪旗黑X1-75W" panose="00020600040101010101" pitchFamily="18" charset="-122"/>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8" name="组合 17"/>
          <p:cNvGrpSpPr/>
          <p:nvPr/>
        </p:nvGrpSpPr>
        <p:grpSpPr>
          <a:xfrm>
            <a:off x="4210047" y="0"/>
            <a:ext cx="3771903" cy="6858000"/>
            <a:chOff x="4222395" y="0"/>
            <a:chExt cx="3771903" cy="6858000"/>
          </a:xfrm>
        </p:grpSpPr>
        <p:sp>
          <p:nvSpPr>
            <p:cNvPr id="16" name="矩形 15"/>
            <p:cNvSpPr/>
            <p:nvPr/>
          </p:nvSpPr>
          <p:spPr>
            <a:xfrm>
              <a:off x="4222398" y="0"/>
              <a:ext cx="3771900" cy="685800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4222395" y="1395059"/>
              <a:ext cx="3617054" cy="3909269"/>
              <a:chOff x="4802856" y="1668552"/>
              <a:chExt cx="3617054" cy="3909269"/>
            </a:xfrm>
          </p:grpSpPr>
          <p:sp>
            <p:nvSpPr>
              <p:cNvPr id="11" name="文本框 10"/>
              <p:cNvSpPr txBox="1"/>
              <p:nvPr/>
            </p:nvSpPr>
            <p:spPr>
              <a:xfrm>
                <a:off x="4802856" y="1668552"/>
                <a:ext cx="3433445" cy="2306955"/>
              </a:xfrm>
              <a:prstGeom prst="rect">
                <a:avLst/>
              </a:prstGeom>
              <a:noFill/>
            </p:spPr>
            <p:txBody>
              <a:bodyPr wrap="square">
                <a:noAutofit/>
              </a:bodyPr>
              <a:lstStyle/>
              <a:p>
                <a:pPr algn="ctr"/>
                <a:r>
                  <a:rPr lang="en-US" altLang="zh-CN" sz="9000" dirty="0">
                    <a:solidFill>
                      <a:schemeClr val="bg1"/>
                    </a:solidFill>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Thank</a:t>
                </a:r>
                <a:endParaRPr lang="zh-CN" altLang="en-US" sz="9000" dirty="0">
                  <a:solidFill>
                    <a:schemeClr val="bg1"/>
                  </a:solidFill>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endParaRPr>
              </a:p>
            </p:txBody>
          </p:sp>
          <p:sp>
            <p:nvSpPr>
              <p:cNvPr id="12" name="文本框 11"/>
              <p:cNvSpPr txBox="1"/>
              <p:nvPr/>
            </p:nvSpPr>
            <p:spPr>
              <a:xfrm>
                <a:off x="6200879" y="2739371"/>
                <a:ext cx="2219031" cy="2838450"/>
              </a:xfrm>
              <a:prstGeom prst="rect">
                <a:avLst/>
              </a:prstGeom>
              <a:noFill/>
            </p:spPr>
            <p:txBody>
              <a:bodyPr wrap="square">
                <a:noAutofit/>
              </a:bodyPr>
              <a:lstStyle/>
              <a:p>
                <a:pPr algn="ctr"/>
                <a:r>
                  <a:rPr lang="en-US" altLang="zh-CN" sz="90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You</a:t>
                </a:r>
                <a:endParaRPr lang="zh-CN" altLang="en-US" sz="9000" dirty="0">
                  <a:solidFill>
                    <a:schemeClr val="bg1"/>
                  </a:solidFill>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endParaRPr>
              </a:p>
            </p:txBody>
          </p:sp>
        </p:grpSp>
      </p:grpSp>
      <p:sp>
        <p:nvSpPr>
          <p:cNvPr id="17" name="矩形 16"/>
          <p:cNvSpPr/>
          <p:nvPr/>
        </p:nvSpPr>
        <p:spPr>
          <a:xfrm>
            <a:off x="4038600" y="-609600"/>
            <a:ext cx="4114800" cy="8115300"/>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364881" y="316555"/>
            <a:ext cx="3462238" cy="337185"/>
          </a:xfrm>
          <a:prstGeom prst="rect">
            <a:avLst/>
          </a:prstGeom>
          <a:noFill/>
        </p:spPr>
        <p:txBody>
          <a:bodyPr wrap="square">
            <a:spAutoFit/>
          </a:bodyPr>
          <a:lstStyle/>
          <a:p>
            <a:pPr algn="dist"/>
            <a:r>
              <a:rPr lang="zh-CN" altLang="en-US" sz="1600" b="1" dirty="0">
                <a:solidFill>
                  <a:schemeClr val="bg1"/>
                </a:solidFill>
                <a:latin typeface="Modern No. 20" panose="02070704070505020303" charset="0"/>
                <a:ea typeface="Modern No. 20" panose="02070704070505020303" charset="0"/>
                <a:cs typeface="Modern No. 20" panose="02070704070505020303" charset="0"/>
                <a:sym typeface="汉仪旗黑X1-75W" panose="00020600040101010101" pitchFamily="18" charset="-122"/>
              </a:rPr>
              <a:t>Software Architecture</a:t>
            </a:r>
          </a:p>
        </p:txBody>
      </p:sp>
      <p:sp>
        <p:nvSpPr>
          <p:cNvPr id="3" name="文本框 2"/>
          <p:cNvSpPr txBox="1"/>
          <p:nvPr/>
        </p:nvSpPr>
        <p:spPr>
          <a:xfrm>
            <a:off x="3728082" y="3701983"/>
            <a:ext cx="5022523" cy="1313021"/>
          </a:xfrm>
          <a:prstGeom prst="rect">
            <a:avLst/>
          </a:prstGeom>
          <a:noFill/>
        </p:spPr>
        <p:txBody>
          <a:bodyPr wrap="square">
            <a:noAutofit/>
          </a:bodyPr>
          <a:lstStyle/>
          <a:p>
            <a:pPr algn="ctr"/>
            <a:r>
              <a:rPr lang="en-US" altLang="zh-CN" sz="48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charset="0"/>
              </a:rPr>
              <a:t>for Listening</a:t>
            </a:r>
            <a:endParaRPr sz="4800"/>
          </a:p>
        </p:txBody>
      </p:sp>
      <p:graphicFrame>
        <p:nvGraphicFramePr>
          <p:cNvPr id="4" name="表格 3"/>
          <p:cNvGraphicFramePr/>
          <p:nvPr/>
        </p:nvGraphicFramePr>
        <p:xfrm>
          <a:off x="4364926" y="5730370"/>
          <a:ext cx="3462020" cy="1828800"/>
        </p:xfrm>
        <a:graphic>
          <a:graphicData uri="http://schemas.openxmlformats.org/drawingml/2006/table">
            <a:tbl>
              <a:tblPr/>
              <a:tblGrid>
                <a:gridCol w="789305">
                  <a:extLst>
                    <a:ext uri="{9D8B030D-6E8A-4147-A177-3AD203B41FA5}">
                      <a16:colId xmlns:a16="http://schemas.microsoft.com/office/drawing/2014/main" val="20000"/>
                    </a:ext>
                  </a:extLst>
                </a:gridCol>
                <a:gridCol w="1450340">
                  <a:extLst>
                    <a:ext uri="{9D8B030D-6E8A-4147-A177-3AD203B41FA5}">
                      <a16:colId xmlns:a16="http://schemas.microsoft.com/office/drawing/2014/main" val="20001"/>
                    </a:ext>
                  </a:extLst>
                </a:gridCol>
                <a:gridCol w="1222375">
                  <a:extLst>
                    <a:ext uri="{9D8B030D-6E8A-4147-A177-3AD203B41FA5}">
                      <a16:colId xmlns:a16="http://schemas.microsoft.com/office/drawing/2014/main" val="20002"/>
                    </a:ext>
                  </a:extLst>
                </a:gridCol>
              </a:tblGrid>
              <a:tr h="0">
                <a:tc>
                  <a:txBody>
                    <a:bodyPr/>
                    <a:lstStyle/>
                    <a:p>
                      <a:pPr indent="0">
                        <a:buNone/>
                      </a:pPr>
                      <a:r>
                        <a:rPr lang="en-US" sz="1000" b="1">
                          <a:latin typeface="Times New Roman" panose="02020603050405020304" charset="0"/>
                          <a:cs typeface="等线" panose="02010600030101010101" charset="-122"/>
                        </a:rPr>
                        <a:t>Student ID</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lstStyle/>
                    <a:p>
                      <a:pPr indent="0">
                        <a:buNone/>
                      </a:pPr>
                      <a:r>
                        <a:rPr lang="en-US" sz="1000" b="1">
                          <a:latin typeface="Times New Roman" panose="02020603050405020304" charset="0"/>
                          <a:cs typeface="等线" panose="02010600030101010101" charset="-122"/>
                        </a:rPr>
                        <a:t>Name</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lstStyle/>
                    <a:p>
                      <a:pPr indent="0">
                        <a:buNone/>
                      </a:pPr>
                      <a:r>
                        <a:rPr lang="en-US" sz="1000" b="1">
                          <a:latin typeface="Times New Roman" panose="02020603050405020304" charset="0"/>
                          <a:cs typeface="等线" panose="02010600030101010101" charset="-122"/>
                        </a:rPr>
                        <a:t>Surname</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extLst>
                  <a:ext uri="{0D108BD9-81ED-4DB2-BD59-A6C34878D82A}">
                    <a16:rowId xmlns:a16="http://schemas.microsoft.com/office/drawing/2014/main" val="10000"/>
                  </a:ext>
                </a:extLst>
              </a:tr>
              <a:tr h="0">
                <a:tc>
                  <a:txBody>
                    <a:bodyPr/>
                    <a:lstStyle/>
                    <a:p>
                      <a:pPr indent="0">
                        <a:buNone/>
                      </a:pPr>
                      <a:r>
                        <a:rPr lang="en-US" sz="1000">
                          <a:latin typeface="Times New Roman" panose="02020603050405020304" charset="0"/>
                          <a:cs typeface="等线" panose="02010600030101010101" charset="-122"/>
                        </a:rPr>
                        <a:t>202219102</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Xiaoyuanying </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Kuang</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000">
                          <a:latin typeface="Times New Roman" panose="02020603050405020304" charset="0"/>
                          <a:cs typeface="等线" panose="02010600030101010101" charset="-122"/>
                        </a:rPr>
                        <a:t>202219015</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Jun </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Qi</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000">
                          <a:latin typeface="Times New Roman" panose="02020603050405020304" charset="0"/>
                          <a:cs typeface="等线" panose="02010600030101010101" charset="-122"/>
                        </a:rPr>
                        <a:t>202219044</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Yueheng</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Wang</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000">
                          <a:latin typeface="Times New Roman" panose="02020603050405020304" charset="0"/>
                          <a:cs typeface="等线" panose="02010600030101010101" charset="-122"/>
                        </a:rPr>
                        <a:t>202219072</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Fanghua</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Dai</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000">
                          <a:latin typeface="Times New Roman" panose="02020603050405020304" charset="0"/>
                          <a:cs typeface="等线" panose="02010600030101010101" charset="-122"/>
                        </a:rPr>
                        <a:t>202219077</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Jiayi</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a:latin typeface="Times New Roman" panose="02020603050405020304" charset="0"/>
                          <a:cs typeface="等线" panose="02010600030101010101" charset="-122"/>
                        </a:rPr>
                        <a:t>Li</a:t>
                      </a:r>
                      <a:endParaRPr lang="zh-CN" altLang="en-US"/>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文本框 4"/>
          <p:cNvSpPr txBox="1"/>
          <p:nvPr/>
        </p:nvSpPr>
        <p:spPr>
          <a:xfrm>
            <a:off x="3428374" y="4702445"/>
            <a:ext cx="5309306" cy="460375"/>
          </a:xfrm>
          <a:prstGeom prst="rect">
            <a:avLst/>
          </a:prstGeom>
          <a:noFill/>
        </p:spPr>
        <p:txBody>
          <a:bodyPr wrap="square">
            <a:spAutoFit/>
          </a:bodyPr>
          <a:lstStyle/>
          <a:p>
            <a:pPr algn="ctr"/>
            <a:r>
              <a:rPr lang="en-US" altLang="zh-CN" sz="2400" dirty="0">
                <a:solidFill>
                  <a:schemeClr val="bg1"/>
                </a:solidFill>
                <a:latin typeface="汉仪中宋简" panose="02010600000101010101" charset="-122"/>
                <a:ea typeface="汉仪中宋简" panose="02010600000101010101" charset="-122"/>
              </a:rPr>
              <a:t>Group </a:t>
            </a:r>
            <a:r>
              <a:rPr lang="zh-CN" altLang="en-US" sz="2400" dirty="0">
                <a:solidFill>
                  <a:schemeClr val="bg1"/>
                </a:solidFill>
                <a:latin typeface="汉仪中宋简" panose="02010600000101010101" charset="-122"/>
                <a:ea typeface="汉仪中宋简" panose="02010600000101010101" charset="-122"/>
              </a:rPr>
              <a:t>- </a:t>
            </a:r>
            <a:r>
              <a:rPr lang="en-US" altLang="zh-CN" sz="2400" dirty="0">
                <a:solidFill>
                  <a:schemeClr val="bg1"/>
                </a:solidFill>
                <a:latin typeface="汉仪中宋简" panose="02010600000101010101" charset="-122"/>
                <a:ea typeface="汉仪中宋简" panose="02010600000101010101" charset="-122"/>
              </a:rPr>
              <a:t>5</a:t>
            </a:r>
          </a:p>
        </p:txBody>
      </p:sp>
      <p:pic>
        <p:nvPicPr>
          <p:cNvPr id="8" name="图片 7"/>
          <p:cNvPicPr>
            <a:picLocks noChangeAspect="1"/>
          </p:cNvPicPr>
          <p:nvPr/>
        </p:nvPicPr>
        <p:blipFill>
          <a:blip r:embed="rId3"/>
          <a:stretch>
            <a:fillRect/>
          </a:stretch>
        </p:blipFill>
        <p:spPr>
          <a:xfrm>
            <a:off x="29845" y="-15875"/>
            <a:ext cx="12162155" cy="68745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6" name="矩形 15"/>
          <p:cNvSpPr/>
          <p:nvPr/>
        </p:nvSpPr>
        <p:spPr>
          <a:xfrm>
            <a:off x="2724150" y="1450873"/>
            <a:ext cx="6743700" cy="3956255"/>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8600" y="1812610"/>
            <a:ext cx="12649200" cy="3232781"/>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095445" y="1450807"/>
            <a:ext cx="11522007" cy="5344936"/>
            <a:chOff x="2095445" y="1450807"/>
            <a:chExt cx="11522007" cy="5344936"/>
          </a:xfrm>
        </p:grpSpPr>
        <p:sp>
          <p:nvSpPr>
            <p:cNvPr id="9" name="文本框 8"/>
            <p:cNvSpPr txBox="1"/>
            <p:nvPr/>
          </p:nvSpPr>
          <p:spPr>
            <a:xfrm>
              <a:off x="6187952" y="6396963"/>
              <a:ext cx="7429500" cy="398780"/>
            </a:xfrm>
            <a:prstGeom prst="rect">
              <a:avLst/>
            </a:prstGeom>
            <a:noFill/>
          </p:spPr>
          <p:txBody>
            <a:bodyPr wrap="square">
              <a:spAutoFit/>
            </a:bodyPr>
            <a:lstStyle/>
            <a:p>
              <a:pPr algn="ctr"/>
              <a:r>
                <a:rPr lang="en-US" altLang="zh-CN" sz="2000" dirty="0">
                  <a:solidFill>
                    <a:schemeClr val="bg1"/>
                  </a:solidFill>
                  <a:latin typeface="Times New Roman" panose="02020603050405020304" charset="0"/>
                  <a:ea typeface="Times New Roman" panose="02020603050405020304" charset="0"/>
                  <a:cs typeface="Times New Roman" panose="02020603050405020304" charset="0"/>
                </a:rPr>
                <a:t>202219102 Xiaoyuanying Kuang</a:t>
              </a:r>
              <a:endParaRPr sz="2000">
                <a:latin typeface="Times New Roman" panose="02020603050405020304" charset="0"/>
                <a:ea typeface="Times New Roman" panose="02020603050405020304" charset="0"/>
                <a:cs typeface="Times New Roman" panose="02020603050405020304" charset="0"/>
              </a:endParaRPr>
            </a:p>
          </p:txBody>
        </p:sp>
        <p:sp>
          <p:nvSpPr>
            <p:cNvPr id="12" name="文本框 11"/>
            <p:cNvSpPr txBox="1"/>
            <p:nvPr/>
          </p:nvSpPr>
          <p:spPr>
            <a:xfrm>
              <a:off x="2095445" y="2689533"/>
              <a:ext cx="8001000" cy="2528570"/>
            </a:xfrm>
            <a:prstGeom prst="rect">
              <a:avLst/>
            </a:prstGeom>
            <a:noFill/>
          </p:spPr>
          <p:txBody>
            <a:bodyPr wrap="square">
              <a:spAutoFit/>
            </a:bodyPr>
            <a:lstStyle/>
            <a:p>
              <a:pPr algn="ctr">
                <a:lnSpc>
                  <a:spcPct val="110000"/>
                </a:lnSpc>
              </a:pPr>
              <a:r>
                <a:rPr lang="en-US" altLang="zh-CN" sz="48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rPr>
                <a:t>Introduction</a:t>
              </a:r>
              <a:r>
                <a:rPr lang="en-US" altLang="zh-CN" sz="4800" noProof="0" dirty="0">
                  <a:ln>
                    <a:noFill/>
                  </a:ln>
                  <a:solidFill>
                    <a:schemeClr val="bg1"/>
                  </a:solidFill>
                  <a:effectLst/>
                  <a:uLnTx/>
                  <a:uFillTx/>
                  <a:latin typeface="Times New Roman" panose="02020603050405020304" charset="0"/>
                  <a:ea typeface="Times New Roman" panose="02020603050405020304" charset="0"/>
                  <a:cs typeface="Times New Roman" panose="02020603050405020304" charset="0"/>
                </a:rPr>
                <a:t> </a:t>
              </a:r>
            </a:p>
            <a:p>
              <a:pPr algn="ctr">
                <a:lnSpc>
                  <a:spcPct val="110000"/>
                </a:lnSpc>
              </a:pPr>
              <a:r>
                <a:rPr lang="zh-CN" altLang="en-US" sz="4800" noProof="0" dirty="0">
                  <a:ln>
                    <a:noFill/>
                  </a:ln>
                  <a:solidFill>
                    <a:schemeClr val="bg1"/>
                  </a:solidFill>
                  <a:uLnTx/>
                  <a:uFillTx/>
                  <a:latin typeface="Times New Roman" panose="02020603050405020304" charset="0"/>
                  <a:ea typeface="Times New Roman" panose="02020603050405020304" charset="0"/>
                  <a:cs typeface="Times New Roman" panose="02020603050405020304" charset="0"/>
                </a:rPr>
                <a:t>&amp;</a:t>
              </a:r>
              <a:r>
                <a:rPr lang="en-US" altLang="zh-CN" sz="4800" noProof="0" dirty="0">
                  <a:ln>
                    <a:noFill/>
                  </a:ln>
                  <a:solidFill>
                    <a:schemeClr val="bg1"/>
                  </a:solidFill>
                  <a:effectLst/>
                  <a:uLnTx/>
                  <a:uFillTx/>
                  <a:latin typeface="Times New Roman" panose="02020603050405020304" charset="0"/>
                  <a:ea typeface="Times New Roman" panose="02020603050405020304" charset="0"/>
                  <a:cs typeface="Times New Roman" panose="02020603050405020304" charset="0"/>
                </a:rPr>
                <a:t> </a:t>
              </a:r>
            </a:p>
            <a:p>
              <a:pPr algn="ctr">
                <a:lnSpc>
                  <a:spcPct val="110000"/>
                </a:lnSpc>
              </a:pPr>
              <a:r>
                <a:rPr lang="en-US" altLang="zh-CN" sz="44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rPr>
                <a:t>Conceptualization</a:t>
              </a:r>
              <a:r>
                <a:rPr kumimoji="0" lang="zh-CN" altLang="en-US" sz="4800" b="0" i="0" u="none" strike="noStrike" kern="1200" cap="none" spc="0" normalizeH="0" baseline="0" noProof="0" dirty="0">
                  <a:ln>
                    <a:noFill/>
                  </a:ln>
                  <a:solidFill>
                    <a:schemeClr val="bg1"/>
                  </a:solidFill>
                  <a:effectLst/>
                  <a:uLnTx/>
                  <a:uFillTx/>
                  <a:latin typeface="Times New Roman" panose="02020603050405020304" charset="0"/>
                  <a:ea typeface="Times New Roman" panose="02020603050405020304" charset="0"/>
                  <a:cs typeface="Times New Roman" panose="02020603050405020304" charset="0"/>
                  <a:sym typeface="汉仪旗黑X1-75W" panose="00020600040101010101" pitchFamily="18" charset="-122"/>
                </a:rPr>
                <a:t> </a:t>
              </a:r>
              <a:r>
                <a:rPr kumimoji="0" lang="en-US" altLang="zh-CN" sz="4800" b="0" i="0" u="none" strike="noStrike" kern="1200" cap="none" spc="0" normalizeH="0" baseline="0" noProof="0" dirty="0">
                  <a:ln>
                    <a:noFill/>
                  </a:ln>
                  <a:solidFill>
                    <a:schemeClr val="bg1"/>
                  </a:solidFill>
                  <a:effectLst/>
                  <a:uLnTx/>
                  <a:uFillTx/>
                  <a:latin typeface="MV Boli" panose="02000500030200090000" charset="0"/>
                  <a:ea typeface="MV Boli" panose="02000500030200090000" charset="0"/>
                  <a:cs typeface="MV Boli" panose="02000500030200090000" charset="0"/>
                  <a:sym typeface="汉仪旗黑X1-75W" panose="00020600040101010101" pitchFamily="18" charset="-122"/>
                </a:rPr>
                <a:t>of Case</a:t>
              </a:r>
              <a:endParaRPr lang="zh-CN" altLang="en-US" sz="4800" dirty="0">
                <a:solidFill>
                  <a:schemeClr val="bg1"/>
                </a:solidFill>
                <a:latin typeface="MV Boli" panose="02000500030200090000" charset="0"/>
                <a:ea typeface="MV Boli" panose="02000500030200090000" charset="0"/>
                <a:cs typeface="MV Boli" panose="02000500030200090000" charset="0"/>
                <a:sym typeface="汉仪旗黑X1-75W" panose="00020600040101010101" pitchFamily="18" charset="-122"/>
              </a:endParaRPr>
            </a:p>
          </p:txBody>
        </p:sp>
        <p:sp>
          <p:nvSpPr>
            <p:cNvPr id="19" name="文本框 18"/>
            <p:cNvSpPr txBox="1"/>
            <p:nvPr/>
          </p:nvSpPr>
          <p:spPr>
            <a:xfrm>
              <a:off x="2782661" y="1450807"/>
              <a:ext cx="6626568" cy="1337945"/>
            </a:xfrm>
            <a:prstGeom prst="rect">
              <a:avLst/>
            </a:prstGeom>
            <a:noFill/>
          </p:spPr>
          <p:txBody>
            <a:bodyPr wrap="square">
              <a:spAutoFit/>
            </a:bodyPr>
            <a:lstStyle/>
            <a:p>
              <a:pPr algn="ctr">
                <a:lnSpc>
                  <a:spcPct val="150000"/>
                </a:lnSpc>
              </a:pPr>
              <a:r>
                <a:rPr lang="zh-CN" altLang="en-US"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rPr>
                <a:t>Chapter   1</a:t>
              </a:r>
            </a:p>
          </p:txBody>
        </p:sp>
      </p:grpSp>
      <p:pic>
        <p:nvPicPr>
          <p:cNvPr id="4" name="图片 3"/>
          <p:cNvPicPr>
            <a:picLocks noChangeAspect="1"/>
          </p:cNvPicPr>
          <p:nvPr/>
        </p:nvPicPr>
        <p:blipFill>
          <a:blip r:embed="rId3"/>
          <a:stretch>
            <a:fillRect/>
          </a:stretch>
        </p:blipFill>
        <p:spPr>
          <a:xfrm>
            <a:off x="-38100" y="-20955"/>
            <a:ext cx="12230100" cy="69221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片 71" descr="upload_post_object_v2_1419072156"/>
          <p:cNvPicPr>
            <a:picLocks noChangeAspect="1"/>
          </p:cNvPicPr>
          <p:nvPr/>
        </p:nvPicPr>
        <p:blipFill>
          <a:blip r:embed="rId22"/>
          <a:stretch>
            <a:fillRect/>
          </a:stretch>
        </p:blipFill>
        <p:spPr>
          <a:xfrm>
            <a:off x="9803130" y="3288030"/>
            <a:ext cx="1956163" cy="2367779"/>
          </a:xfrm>
          <a:prstGeom prst="rect">
            <a:avLst/>
          </a:prstGeom>
        </p:spPr>
      </p:pic>
      <p:pic>
        <p:nvPicPr>
          <p:cNvPr id="71" name="图片 70" descr="upload_post_object_v2_690711986"/>
          <p:cNvPicPr>
            <a:picLocks noChangeAspect="1"/>
          </p:cNvPicPr>
          <p:nvPr/>
        </p:nvPicPr>
        <p:blipFill>
          <a:blip r:embed="rId23"/>
          <a:srcRect l="20910" r="6704"/>
          <a:stretch>
            <a:fillRect/>
          </a:stretch>
        </p:blipFill>
        <p:spPr>
          <a:xfrm>
            <a:off x="7508558" y="3288030"/>
            <a:ext cx="1956163" cy="2367779"/>
          </a:xfrm>
          <a:prstGeom prst="rect">
            <a:avLst/>
          </a:prstGeom>
        </p:spPr>
      </p:pic>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34612" y="0"/>
            <a:ext cx="5966188" cy="1383665"/>
            <a:chOff x="434612" y="0"/>
            <a:chExt cx="5966188" cy="1383665"/>
          </a:xfrm>
        </p:grpSpPr>
        <p:sp>
          <p:nvSpPr>
            <p:cNvPr id="8" name="文本框 7"/>
            <p:cNvSpPr txBox="1"/>
            <p:nvPr/>
          </p:nvSpPr>
          <p:spPr>
            <a:xfrm>
              <a:off x="533400" y="552450"/>
              <a:ext cx="5867400" cy="414020"/>
            </a:xfrm>
            <a:prstGeom prst="rect">
              <a:avLst/>
            </a:prstGeom>
            <a:noFill/>
          </p:spPr>
          <p:txBody>
            <a:bodyPr wrap="square">
              <a:spAutoFit/>
            </a:bodyPr>
            <a:lstStyle/>
            <a:p>
              <a:pPr>
                <a:lnSpc>
                  <a:spcPct val="150000"/>
                </a:lnSpc>
              </a:pPr>
              <a:r>
                <a:rPr lang="en-US" altLang="zh-CN" sz="1400" dirty="0">
                  <a:solidFill>
                    <a:schemeClr val="bg1">
                      <a:lumMod val="50000"/>
                    </a:schemeClr>
                  </a:solidFill>
                  <a:latin typeface="MV Boli" panose="02000500030200090000" charset="0"/>
                  <a:ea typeface="MV Boli" panose="02000500030200090000" charset="0"/>
                  <a:cs typeface="MV Boli" panose="02000500030200090000" charset="0"/>
                  <a:sym typeface="汉仪旗黑X1-55W" panose="00020600040101010101" pitchFamily="18" charset="-122"/>
                </a:rPr>
                <a:t>5# - High-tech Restaurant.</a:t>
              </a:r>
            </a:p>
          </p:txBody>
        </p:sp>
        <p:sp>
          <p:nvSpPr>
            <p:cNvPr id="12" name="文本框 11"/>
            <p:cNvSpPr txBox="1"/>
            <p:nvPr/>
          </p:nvSpPr>
          <p:spPr>
            <a:xfrm>
              <a:off x="434612" y="0"/>
              <a:ext cx="4195899" cy="1383665"/>
            </a:xfrm>
            <a:prstGeom prst="rect">
              <a:avLst/>
            </a:prstGeom>
            <a:noFill/>
          </p:spPr>
          <p:txBody>
            <a:bodyPr wrap="square">
              <a:noAutofit/>
            </a:bodyPr>
            <a:lstStyle/>
            <a:p>
              <a:pPr>
                <a:lnSpc>
                  <a:spcPct val="150000"/>
                </a:lnSpc>
              </a:pPr>
              <a:r>
                <a:rPr lang="en-US" altLang="zh-CN" sz="2800" noProof="0" dirty="0">
                  <a:ln>
                    <a:noFill/>
                  </a:ln>
                  <a:solidFill>
                    <a:srgbClr val="6B341B"/>
                  </a:solidFill>
                  <a:effectLst/>
                  <a:uLnTx/>
                  <a:uFillTx/>
                  <a:latin typeface="Times New Roman" panose="02020603050405020304" charset="0"/>
                  <a:ea typeface="Times New Roman" panose="02020603050405020304" charset="0"/>
                  <a:cs typeface="Times New Roman" panose="02020603050405020304" charset="0"/>
                </a:rPr>
                <a:t>Introduction To Case Study</a:t>
              </a:r>
              <a:endParaRPr>
                <a:latin typeface="Times New Roman" panose="02020603050405020304" charset="0"/>
                <a:ea typeface="Times New Roman" panose="02020603050405020304" charset="0"/>
                <a:cs typeface="Times New Roman" panose="02020603050405020304" charset="0"/>
              </a:endParaRPr>
            </a:p>
          </p:txBody>
        </p:sp>
      </p:grpSp>
      <p:sp>
        <p:nvSpPr>
          <p:cNvPr id="9" name="文本框 8"/>
          <p:cNvSpPr txBox="1"/>
          <p:nvPr/>
        </p:nvSpPr>
        <p:spPr>
          <a:xfrm>
            <a:off x="417331" y="938081"/>
            <a:ext cx="11307536" cy="2096411"/>
          </a:xfrm>
          <a:prstGeom prst="rect">
            <a:avLst/>
          </a:prstGeom>
          <a:noFill/>
        </p:spPr>
        <p:txBody>
          <a:bodyPr wrap="square">
            <a:noAutofit/>
          </a:bodyPr>
          <a:lstStyle/>
          <a:p>
            <a:pPr algn="ctr">
              <a:lnSpc>
                <a:spcPct val="150000"/>
              </a:lnSpc>
            </a:pPr>
            <a:r>
              <a:rPr lang="en-US" altLang="zh-CN" sz="1200" dirty="0">
                <a:solidFill>
                  <a:srgbClr val="4472C4"/>
                </a:solidFill>
                <a:latin typeface="Times New Roman" panose="02020603050405020304" charset="0"/>
                <a:ea typeface="Times New Roman" panose="02020603050405020304" charset="0"/>
                <a:cs typeface="Times New Roman" panose="02020603050405020304" charset="0"/>
                <a:sym typeface="汉仪旗黑X1-55W" panose="00020600040101010101" pitchFamily="18" charset="-122"/>
              </a:rPr>
              <a:t>	</a:t>
            </a:r>
            <a:r>
              <a:rPr lang="en-US" altLang="zh-CN" sz="1200" dirty="0">
                <a:solidFill>
                  <a:srgbClr val="000000"/>
                </a:solidFill>
                <a:latin typeface="Times New Roman" panose="02020603050405020304" charset="0"/>
                <a:ea typeface="Times New Roman" panose="02020603050405020304" charset="0"/>
                <a:cs typeface="Times New Roman" panose="02020603050405020304" charset="0"/>
                <a:sym typeface="汉仪旗黑X1-55W" panose="00020600040101010101" pitchFamily="18" charset="-122"/>
              </a:rPr>
              <a:t>The restaurant maintains an electronic catalogue for the list of food and beverage items that it provides. Meal customization is supported. Customers are provided by a unique APP to order food and pay bill on premises, to order online and to make bookings.</a:t>
            </a:r>
            <a:r>
              <a:rPr lang="en-US" altLang="zh-CN" sz="1200" dirty="0">
                <a:solidFill>
                  <a:srgbClr val="843C0B"/>
                </a:solidFill>
                <a:latin typeface="Times New Roman" panose="02020603050405020304" charset="0"/>
                <a:ea typeface="Times New Roman" panose="02020603050405020304" charset="0"/>
                <a:cs typeface="Times New Roman" panose="02020603050405020304" charset="0"/>
                <a:sym typeface="汉仪旗黑X1-55W" panose="00020600040101010101" pitchFamily="18" charset="-122"/>
              </a:rPr>
              <a:t> An extended customer record is maintained, so it is possible to build a profile for the different customers. Data collection includes traditional user data (e.g. requested meals/beverages) integrated with additional data (e.g. time of purchase or visit, number of people attending, etc.) to increase the profile accuracy.</a:t>
            </a:r>
            <a:r>
              <a:rPr lang="en-US" altLang="zh-CN" sz="1200" dirty="0">
                <a:solidFill>
                  <a:srgbClr val="C55A11"/>
                </a:solidFill>
                <a:latin typeface="Times New Roman" panose="02020603050405020304" charset="0"/>
                <a:ea typeface="Times New Roman" panose="02020603050405020304" charset="0"/>
                <a:cs typeface="Times New Roman" panose="02020603050405020304" charset="0"/>
                <a:sym typeface="汉仪旗黑X1-55W" panose="00020600040101010101" pitchFamily="18" charset="-122"/>
              </a:rPr>
              <a:t> Premium customers are awarded with discounts, as well as customised offers based on the profile generated are periodically sent to customers. </a:t>
            </a:r>
            <a:r>
              <a:rPr lang="en-US" altLang="zh-CN" sz="1200" dirty="0">
                <a:solidFill>
                  <a:srgbClr val="ED7D31"/>
                </a:solidFill>
                <a:latin typeface="Times New Roman" panose="02020603050405020304" charset="0"/>
                <a:ea typeface="Times New Roman" panose="02020603050405020304" charset="0"/>
                <a:cs typeface="Times New Roman" panose="02020603050405020304" charset="0"/>
                <a:sym typeface="汉仪旗黑X1-55W" panose="00020600040101010101" pitchFamily="18" charset="-122"/>
              </a:rPr>
              <a:t>The platform is connected to suppliers and provides an automated estimation of food/beverage requests through an external AI-powered service. These requests are validated by the manager in the system and, then, is automatically sent to the different providers. </a:t>
            </a:r>
            <a:r>
              <a:rPr lang="en-US" altLang="zh-CN" sz="1200" dirty="0">
                <a:solidFill>
                  <a:srgbClr val="F4B183"/>
                </a:solidFill>
                <a:latin typeface="Times New Roman" panose="02020603050405020304" charset="0"/>
                <a:ea typeface="Times New Roman" panose="02020603050405020304" charset="0"/>
                <a:cs typeface="Times New Roman" panose="02020603050405020304" charset="0"/>
                <a:sym typeface="汉仪旗黑X1-55W" panose="00020600040101010101" pitchFamily="18" charset="-122"/>
              </a:rPr>
              <a:t>A similar service is available to connect food delivery services: a delivery request received through the restaurant APP can be automatically forwarded to the delivery company. </a:t>
            </a:r>
            <a:r>
              <a:rPr lang="en-US" altLang="zh-CN" sz="1200" dirty="0">
                <a:latin typeface="Times New Roman" panose="02020603050405020304" charset="0"/>
                <a:ea typeface="Times New Roman" panose="02020603050405020304" charset="0"/>
                <a:cs typeface="Times New Roman" panose="02020603050405020304" charset="0"/>
                <a:sym typeface="汉仪旗黑X1-55W" panose="00020600040101010101" pitchFamily="18" charset="-122"/>
              </a:rPr>
              <a:t> </a:t>
            </a:r>
          </a:p>
        </p:txBody>
      </p:sp>
      <p:grpSp>
        <p:nvGrpSpPr>
          <p:cNvPr id="4" name="组合 3"/>
          <p:cNvGrpSpPr/>
          <p:nvPr userDrawn="1"/>
        </p:nvGrpSpPr>
        <p:grpSpPr>
          <a:xfrm>
            <a:off x="417195" y="2940050"/>
            <a:ext cx="1973580" cy="3507740"/>
            <a:chOff x="657" y="4630"/>
            <a:chExt cx="3108" cy="5524"/>
          </a:xfrm>
        </p:grpSpPr>
        <p:pic>
          <p:nvPicPr>
            <p:cNvPr id="66" name="图片 65" descr="upload_post_object_v2_2446842069"/>
            <p:cNvPicPr>
              <a:picLocks noChangeAspect="1"/>
            </p:cNvPicPr>
            <p:nvPr/>
          </p:nvPicPr>
          <p:blipFill>
            <a:blip r:embed="rId24"/>
            <a:stretch>
              <a:fillRect/>
            </a:stretch>
          </p:blipFill>
          <p:spPr>
            <a:xfrm>
              <a:off x="684" y="5250"/>
              <a:ext cx="3026" cy="3657"/>
            </a:xfrm>
            <a:prstGeom prst="rect">
              <a:avLst/>
            </a:prstGeom>
          </p:spPr>
        </p:pic>
        <p:grpSp>
          <p:nvGrpSpPr>
            <p:cNvPr id="26" name="组合 25"/>
            <p:cNvGrpSpPr/>
            <p:nvPr/>
          </p:nvGrpSpPr>
          <p:grpSpPr>
            <a:xfrm>
              <a:off x="657" y="4630"/>
              <a:ext cx="3108" cy="5526"/>
              <a:chOff x="1047106" y="1851799"/>
              <a:chExt cx="2424756" cy="4173985"/>
            </a:xfrm>
          </p:grpSpPr>
          <p:sp>
            <p:nvSpPr>
              <p:cNvPr id="28" name="矩形 27"/>
              <p:cNvSpPr/>
              <p:nvPr>
                <p:custDataLst>
                  <p:tags r:id="rId17"/>
                </p:custDataLst>
              </p:nvPr>
            </p:nvSpPr>
            <p:spPr>
              <a:xfrm>
                <a:off x="1068358" y="5348319"/>
                <a:ext cx="2403504" cy="677465"/>
              </a:xfrm>
              <a:prstGeom prst="rect">
                <a:avLst/>
              </a:prstGeom>
              <a:solidFill>
                <a:srgbClr val="D5780F">
                  <a:alpha val="100000"/>
                </a:srgbClr>
              </a:solidFill>
              <a:ln>
                <a:noFill/>
              </a:ln>
              <a:effectLst>
                <a:outerShdw blurRad="228600" dist="25400" dir="2700000" algn="tl" rotWithShape="0">
                  <a:srgbClr val="B96D0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110663" y="1851799"/>
                <a:ext cx="2318895" cy="801861"/>
                <a:chOff x="926527" y="3936673"/>
                <a:chExt cx="2318895" cy="801861"/>
              </a:xfrm>
            </p:grpSpPr>
            <p:sp>
              <p:nvSpPr>
                <p:cNvPr id="31" name="椭圆 30"/>
                <p:cNvSpPr/>
                <p:nvPr>
                  <p:custDataLst>
                    <p:tags r:id="rId19"/>
                  </p:custDataLst>
                </p:nvPr>
              </p:nvSpPr>
              <p:spPr>
                <a:xfrm>
                  <a:off x="1685924" y="3936673"/>
                  <a:ext cx="800100" cy="800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custDataLst>
                    <p:tags r:id="rId20"/>
                  </p:custDataLst>
                </p:nvPr>
              </p:nvSpPr>
              <p:spPr>
                <a:xfrm>
                  <a:off x="926527" y="4044336"/>
                  <a:ext cx="2318895" cy="694198"/>
                </a:xfrm>
                <a:prstGeom prst="rect">
                  <a:avLst/>
                </a:prstGeom>
                <a:noFill/>
              </p:spPr>
              <p:txBody>
                <a:bodyPr wrap="square">
                  <a:spAutoFit/>
                </a:bodyPr>
                <a:lstStyle/>
                <a:p>
                  <a:pPr algn="ctr"/>
                  <a:r>
                    <a:rPr lang="en-US" altLang="zh-CN" sz="3200" b="1" dirty="0">
                      <a:solidFill>
                        <a:srgbClr val="4E1F03"/>
                      </a:solidFill>
                      <a:latin typeface="汉仪中宋简" panose="02010600000101010101" charset="-122"/>
                      <a:ea typeface="汉仪中宋简" panose="02010600000101010101" charset="-122"/>
                      <a:sym typeface="汉仪中宋简" panose="02010600000101010101" charset="-122"/>
                    </a:rPr>
                    <a:t>01</a:t>
                  </a:r>
                </a:p>
              </p:txBody>
            </p:sp>
          </p:grpSp>
          <p:sp>
            <p:nvSpPr>
              <p:cNvPr id="30" name="文本框 29"/>
              <p:cNvSpPr txBox="1"/>
              <p:nvPr>
                <p:custDataLst>
                  <p:tags r:id="rId18"/>
                </p:custDataLst>
              </p:nvPr>
            </p:nvSpPr>
            <p:spPr>
              <a:xfrm>
                <a:off x="1047106" y="5412897"/>
                <a:ext cx="2403504" cy="547654"/>
              </a:xfrm>
              <a:prstGeom prst="rect">
                <a:avLst/>
              </a:prstGeom>
              <a:noFill/>
            </p:spPr>
            <p:txBody>
              <a:bodyPr wrap="square">
                <a:spAutoFit/>
              </a:bodyPr>
              <a:lstStyle/>
              <a:p>
                <a:pPr algn="ctr"/>
                <a:r>
                  <a:rPr lang="en-US" altLang="zh-CN" sz="2400" b="1" dirty="0">
                    <a:solidFill>
                      <a:schemeClr val="bg1"/>
                    </a:solidFill>
                    <a:latin typeface="汉仪中宋简" panose="02010600000101010101" charset="-122"/>
                    <a:ea typeface="汉仪中宋简" panose="02010600000101010101" charset="-122"/>
                    <a:sym typeface="汉仪中宋简" panose="02010600000101010101" charset="-122"/>
                  </a:rPr>
                  <a:t>Order</a:t>
                </a:r>
                <a:endParaRPr lang="zh-CN" altLang="en-US" sz="2400"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grpSp>
      </p:grpSp>
      <p:grpSp>
        <p:nvGrpSpPr>
          <p:cNvPr id="3" name="组合 2"/>
          <p:cNvGrpSpPr/>
          <p:nvPr userDrawn="1"/>
        </p:nvGrpSpPr>
        <p:grpSpPr>
          <a:xfrm>
            <a:off x="5118100" y="2966720"/>
            <a:ext cx="1956285" cy="3508783"/>
            <a:chOff x="4367" y="4630"/>
            <a:chExt cx="3081" cy="5526"/>
          </a:xfrm>
        </p:grpSpPr>
        <p:pic>
          <p:nvPicPr>
            <p:cNvPr id="67" name="图片 66" descr="upload_post_object_v2_1686271728"/>
            <p:cNvPicPr>
              <a:picLocks noChangeAspect="1"/>
            </p:cNvPicPr>
            <p:nvPr/>
          </p:nvPicPr>
          <p:blipFill>
            <a:blip r:embed="rId25"/>
            <a:stretch>
              <a:fillRect/>
            </a:stretch>
          </p:blipFill>
          <p:spPr>
            <a:xfrm>
              <a:off x="4367" y="5136"/>
              <a:ext cx="3081" cy="3729"/>
            </a:xfrm>
            <a:prstGeom prst="rect">
              <a:avLst/>
            </a:prstGeom>
          </p:spPr>
        </p:pic>
        <p:grpSp>
          <p:nvGrpSpPr>
            <p:cNvPr id="10" name="组合 9"/>
            <p:cNvGrpSpPr/>
            <p:nvPr/>
          </p:nvGrpSpPr>
          <p:grpSpPr>
            <a:xfrm>
              <a:off x="4367" y="4630"/>
              <a:ext cx="3081" cy="5526"/>
              <a:chOff x="1068358" y="1851799"/>
              <a:chExt cx="2403504" cy="4173985"/>
            </a:xfrm>
          </p:grpSpPr>
          <p:sp>
            <p:nvSpPr>
              <p:cNvPr id="40" name="矩形 39"/>
              <p:cNvSpPr/>
              <p:nvPr>
                <p:custDataLst>
                  <p:tags r:id="rId13"/>
                </p:custDataLst>
              </p:nvPr>
            </p:nvSpPr>
            <p:spPr>
              <a:xfrm>
                <a:off x="1068358" y="5348319"/>
                <a:ext cx="2403504" cy="677465"/>
              </a:xfrm>
              <a:prstGeom prst="rect">
                <a:avLst/>
              </a:prstGeom>
              <a:solidFill>
                <a:srgbClr val="D5780F">
                  <a:alpha val="100000"/>
                </a:srgbClr>
              </a:solidFill>
              <a:ln>
                <a:noFill/>
              </a:ln>
              <a:effectLst>
                <a:outerShdw blurRad="228600" dist="25400" dir="2700000" algn="tl" rotWithShape="0">
                  <a:srgbClr val="B96D0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110663" y="1851799"/>
                <a:ext cx="2318895" cy="800100"/>
                <a:chOff x="926527" y="3936673"/>
                <a:chExt cx="2318895" cy="800100"/>
              </a:xfrm>
            </p:grpSpPr>
            <p:sp>
              <p:nvSpPr>
                <p:cNvPr id="42" name="椭圆 41"/>
                <p:cNvSpPr/>
                <p:nvPr>
                  <p:custDataLst>
                    <p:tags r:id="rId15"/>
                  </p:custDataLst>
                </p:nvPr>
              </p:nvSpPr>
              <p:spPr>
                <a:xfrm>
                  <a:off x="1685924" y="3936673"/>
                  <a:ext cx="800100" cy="800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custDataLst>
                    <p:tags r:id="rId16"/>
                  </p:custDataLst>
                </p:nvPr>
              </p:nvSpPr>
              <p:spPr>
                <a:xfrm>
                  <a:off x="926527" y="4011962"/>
                  <a:ext cx="2318895" cy="694198"/>
                </a:xfrm>
                <a:prstGeom prst="rect">
                  <a:avLst/>
                </a:prstGeom>
                <a:noFill/>
              </p:spPr>
              <p:txBody>
                <a:bodyPr wrap="square">
                  <a:spAutoFit/>
                </a:bodyPr>
                <a:lstStyle/>
                <a:p>
                  <a:pPr algn="ctr"/>
                  <a:r>
                    <a:rPr lang="en-US" altLang="zh-CN" sz="3200" b="1" dirty="0">
                      <a:solidFill>
                        <a:srgbClr val="4E1F03"/>
                      </a:solidFill>
                      <a:latin typeface="汉仪中宋简" panose="02010600000101010101" charset="-122"/>
                      <a:ea typeface="汉仪中宋简" panose="02010600000101010101" charset="-122"/>
                      <a:sym typeface="汉仪中宋简" panose="02010600000101010101" charset="-122"/>
                    </a:rPr>
                    <a:t>03</a:t>
                  </a:r>
                </a:p>
              </p:txBody>
            </p:sp>
          </p:grpSp>
          <p:sp>
            <p:nvSpPr>
              <p:cNvPr id="44" name="文本框 43"/>
              <p:cNvSpPr txBox="1"/>
              <p:nvPr>
                <p:custDataLst>
                  <p:tags r:id="rId14"/>
                </p:custDataLst>
              </p:nvPr>
            </p:nvSpPr>
            <p:spPr>
              <a:xfrm>
                <a:off x="1068358" y="5244392"/>
                <a:ext cx="2403504" cy="438123"/>
              </a:xfrm>
              <a:prstGeom prst="rect">
                <a:avLst/>
              </a:prstGeom>
              <a:noFill/>
            </p:spPr>
            <p:txBody>
              <a:bodyPr wrap="square">
                <a:spAutoFit/>
              </a:bodyPr>
              <a:lstStyle/>
              <a:p>
                <a:pPr algn="ctr"/>
                <a:r>
                  <a:rPr lang="en-US" altLang="zh-CN" b="1" dirty="0">
                    <a:solidFill>
                      <a:schemeClr val="bg1"/>
                    </a:solidFill>
                    <a:latin typeface="汉仪中宋简" panose="02010600000101010101" charset="-122"/>
                    <a:ea typeface="汉仪中宋简" panose="02010600000101010101" charset="-122"/>
                    <a:sym typeface="汉仪中宋简" panose="02010600000101010101" charset="-122"/>
                  </a:rPr>
                  <a:t>Customer</a:t>
                </a:r>
                <a:r>
                  <a:rPr lang="zh-CN" altLang="en-US" b="1" dirty="0">
                    <a:solidFill>
                      <a:schemeClr val="bg1"/>
                    </a:solidFill>
                    <a:latin typeface="汉仪中宋简" panose="02010600000101010101" charset="-122"/>
                    <a:ea typeface="汉仪中宋简" panose="02010600000101010101" charset="-122"/>
                    <a:sym typeface="汉仪中宋简" panose="02010600000101010101" charset="-122"/>
                  </a:rPr>
                  <a:t>-</a:t>
                </a:r>
                <a:r>
                  <a:rPr lang="en-US" altLang="zh-CN" b="1" dirty="0">
                    <a:solidFill>
                      <a:schemeClr val="bg1"/>
                    </a:solidFill>
                    <a:latin typeface="汉仪中宋简" panose="02010600000101010101" charset="-122"/>
                    <a:ea typeface="汉仪中宋简" panose="02010600000101010101" charset="-122"/>
                    <a:sym typeface="汉仪中宋简" panose="02010600000101010101" charset="-122"/>
                  </a:rPr>
                  <a:t>Service</a:t>
                </a:r>
                <a:endParaRPr lang="zh-CN" altLang="en-US"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grpSp>
      </p:grpSp>
      <p:grpSp>
        <p:nvGrpSpPr>
          <p:cNvPr id="5" name="组合 4"/>
          <p:cNvGrpSpPr/>
          <p:nvPr userDrawn="1"/>
        </p:nvGrpSpPr>
        <p:grpSpPr>
          <a:xfrm>
            <a:off x="2736850" y="2957830"/>
            <a:ext cx="1955800" cy="3495040"/>
            <a:chOff x="4310" y="4658"/>
            <a:chExt cx="3080" cy="5504"/>
          </a:xfrm>
        </p:grpSpPr>
        <p:pic>
          <p:nvPicPr>
            <p:cNvPr id="70" name="图片 69" descr="upload_post_object_v2_3781474927"/>
            <p:cNvPicPr>
              <a:picLocks noChangeAspect="1"/>
            </p:cNvPicPr>
            <p:nvPr/>
          </p:nvPicPr>
          <p:blipFill>
            <a:blip r:embed="rId26"/>
            <a:stretch>
              <a:fillRect/>
            </a:stretch>
          </p:blipFill>
          <p:spPr>
            <a:xfrm>
              <a:off x="4310" y="5178"/>
              <a:ext cx="3081" cy="3729"/>
            </a:xfrm>
            <a:prstGeom prst="rect">
              <a:avLst/>
            </a:prstGeom>
          </p:spPr>
        </p:pic>
        <p:grpSp>
          <p:nvGrpSpPr>
            <p:cNvPr id="45" name="组合 44"/>
            <p:cNvGrpSpPr/>
            <p:nvPr/>
          </p:nvGrpSpPr>
          <p:grpSpPr>
            <a:xfrm>
              <a:off x="4310" y="4658"/>
              <a:ext cx="3081" cy="5504"/>
              <a:chOff x="1068358" y="1851799"/>
              <a:chExt cx="2403523" cy="4157798"/>
            </a:xfrm>
          </p:grpSpPr>
          <p:sp>
            <p:nvSpPr>
              <p:cNvPr id="47" name="矩形 46"/>
              <p:cNvSpPr/>
              <p:nvPr>
                <p:custDataLst>
                  <p:tags r:id="rId9"/>
                </p:custDataLst>
              </p:nvPr>
            </p:nvSpPr>
            <p:spPr>
              <a:xfrm>
                <a:off x="1068358" y="5332132"/>
                <a:ext cx="2403504" cy="677465"/>
              </a:xfrm>
              <a:prstGeom prst="rect">
                <a:avLst/>
              </a:prstGeom>
              <a:solidFill>
                <a:srgbClr val="D5780F">
                  <a:alpha val="100000"/>
                </a:srgbClr>
              </a:solidFill>
              <a:ln>
                <a:noFill/>
              </a:ln>
              <a:effectLst>
                <a:outerShdw blurRad="228600" dist="25400" dir="2700000" algn="tl" rotWithShape="0">
                  <a:srgbClr val="B96D0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1110663" y="1851799"/>
                <a:ext cx="2318895" cy="801861"/>
                <a:chOff x="926527" y="3936673"/>
                <a:chExt cx="2318895" cy="801861"/>
              </a:xfrm>
            </p:grpSpPr>
            <p:sp>
              <p:nvSpPr>
                <p:cNvPr id="49" name="椭圆 48"/>
                <p:cNvSpPr/>
                <p:nvPr>
                  <p:custDataLst>
                    <p:tags r:id="rId11"/>
                  </p:custDataLst>
                </p:nvPr>
              </p:nvSpPr>
              <p:spPr>
                <a:xfrm>
                  <a:off x="1685924" y="3936673"/>
                  <a:ext cx="800100" cy="800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custDataLst>
                    <p:tags r:id="rId12"/>
                  </p:custDataLst>
                </p:nvPr>
              </p:nvSpPr>
              <p:spPr>
                <a:xfrm>
                  <a:off x="926527" y="4044336"/>
                  <a:ext cx="2318895" cy="694198"/>
                </a:xfrm>
                <a:prstGeom prst="rect">
                  <a:avLst/>
                </a:prstGeom>
                <a:noFill/>
              </p:spPr>
              <p:txBody>
                <a:bodyPr wrap="square">
                  <a:spAutoFit/>
                </a:bodyPr>
                <a:lstStyle/>
                <a:p>
                  <a:pPr algn="ctr"/>
                  <a:r>
                    <a:rPr lang="en-US" altLang="zh-CN" sz="3200" b="1" dirty="0">
                      <a:solidFill>
                        <a:srgbClr val="4E1F03"/>
                      </a:solidFill>
                      <a:latin typeface="汉仪中宋简" panose="02010600000101010101" charset="-122"/>
                      <a:ea typeface="汉仪中宋简" panose="02010600000101010101" charset="-122"/>
                      <a:sym typeface="汉仪中宋简" panose="02010600000101010101" charset="-122"/>
                    </a:rPr>
                    <a:t>02</a:t>
                  </a:r>
                </a:p>
              </p:txBody>
            </p:sp>
          </p:grpSp>
          <p:sp>
            <p:nvSpPr>
              <p:cNvPr id="51" name="文本框 50"/>
              <p:cNvSpPr txBox="1"/>
              <p:nvPr>
                <p:custDataLst>
                  <p:tags r:id="rId10"/>
                </p:custDataLst>
              </p:nvPr>
            </p:nvSpPr>
            <p:spPr>
              <a:xfrm>
                <a:off x="1068377" y="5450991"/>
                <a:ext cx="2403504" cy="438123"/>
              </a:xfrm>
              <a:prstGeom prst="rect">
                <a:avLst/>
              </a:prstGeom>
              <a:noFill/>
            </p:spPr>
            <p:txBody>
              <a:bodyPr wrap="square">
                <a:spAutoFit/>
              </a:bodyPr>
              <a:lstStyle/>
              <a:p>
                <a:pPr algn="ctr"/>
                <a:r>
                  <a:rPr lang="en-US" altLang="zh-CN" b="1" dirty="0">
                    <a:solidFill>
                      <a:schemeClr val="bg1"/>
                    </a:solidFill>
                    <a:latin typeface="汉仪中宋简" panose="02010600000101010101" charset="-122"/>
                    <a:ea typeface="汉仪中宋简" panose="02010600000101010101" charset="-122"/>
                    <a:sym typeface="汉仪中宋简" panose="02010600000101010101" charset="-122"/>
                  </a:rPr>
                  <a:t>Data</a:t>
                </a:r>
                <a:r>
                  <a:rPr lang="zh-CN" altLang="en-US" b="1" dirty="0">
                    <a:solidFill>
                      <a:schemeClr val="bg1"/>
                    </a:solidFill>
                    <a:latin typeface="汉仪中宋简" panose="02010600000101010101" charset="-122"/>
                    <a:ea typeface="汉仪中宋简" panose="02010600000101010101" charset="-122"/>
                    <a:sym typeface="汉仪中宋简" panose="02010600000101010101" charset="-122"/>
                  </a:rPr>
                  <a:t>-</a:t>
                </a:r>
                <a:r>
                  <a:rPr lang="en-US" altLang="zh-CN" b="1" dirty="0">
                    <a:solidFill>
                      <a:schemeClr val="bg1"/>
                    </a:solidFill>
                    <a:latin typeface="汉仪中宋简" panose="02010600000101010101" charset="-122"/>
                    <a:ea typeface="汉仪中宋简" panose="02010600000101010101" charset="-122"/>
                    <a:sym typeface="汉仪中宋简" panose="02010600000101010101" charset="-122"/>
                  </a:rPr>
                  <a:t> Storage</a:t>
                </a:r>
                <a:endParaRPr lang="zh-CN" altLang="en-US"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grpSp>
      </p:grpSp>
      <p:grpSp>
        <p:nvGrpSpPr>
          <p:cNvPr id="52" name="组合 51"/>
          <p:cNvGrpSpPr/>
          <p:nvPr/>
        </p:nvGrpSpPr>
        <p:grpSpPr>
          <a:xfrm>
            <a:off x="7439675" y="2957739"/>
            <a:ext cx="1990666" cy="3508783"/>
            <a:chOff x="1026003" y="1851799"/>
            <a:chExt cx="2445859" cy="4173985"/>
          </a:xfrm>
        </p:grpSpPr>
        <p:sp>
          <p:nvSpPr>
            <p:cNvPr id="54" name="矩形 53"/>
            <p:cNvSpPr/>
            <p:nvPr>
              <p:custDataLst>
                <p:tags r:id="rId5"/>
              </p:custDataLst>
            </p:nvPr>
          </p:nvSpPr>
          <p:spPr>
            <a:xfrm>
              <a:off x="1068358" y="5348319"/>
              <a:ext cx="2403504" cy="677465"/>
            </a:xfrm>
            <a:prstGeom prst="rect">
              <a:avLst/>
            </a:prstGeom>
            <a:solidFill>
              <a:srgbClr val="D5780F">
                <a:alpha val="100000"/>
              </a:srgbClr>
            </a:solidFill>
            <a:ln>
              <a:noFill/>
            </a:ln>
            <a:effectLst>
              <a:outerShdw blurRad="228600" dist="25400" dir="2700000" algn="tl" rotWithShape="0">
                <a:srgbClr val="B96D0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1110663" y="1851799"/>
              <a:ext cx="2318895" cy="801861"/>
              <a:chOff x="926527" y="3936673"/>
              <a:chExt cx="2318895" cy="801861"/>
            </a:xfrm>
          </p:grpSpPr>
          <p:sp>
            <p:nvSpPr>
              <p:cNvPr id="56" name="椭圆 55"/>
              <p:cNvSpPr/>
              <p:nvPr>
                <p:custDataLst>
                  <p:tags r:id="rId7"/>
                </p:custDataLst>
              </p:nvPr>
            </p:nvSpPr>
            <p:spPr>
              <a:xfrm>
                <a:off x="1685924" y="3936673"/>
                <a:ext cx="800100" cy="800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custDataLst>
                  <p:tags r:id="rId8"/>
                </p:custDataLst>
              </p:nvPr>
            </p:nvSpPr>
            <p:spPr>
              <a:xfrm>
                <a:off x="926527" y="4044336"/>
                <a:ext cx="2318895" cy="694198"/>
              </a:xfrm>
              <a:prstGeom prst="rect">
                <a:avLst/>
              </a:prstGeom>
              <a:noFill/>
            </p:spPr>
            <p:txBody>
              <a:bodyPr wrap="square">
                <a:spAutoFit/>
              </a:bodyPr>
              <a:lstStyle/>
              <a:p>
                <a:pPr algn="ctr"/>
                <a:r>
                  <a:rPr lang="en-US" altLang="zh-CN" sz="3200" b="1" dirty="0">
                    <a:solidFill>
                      <a:srgbClr val="4E1F03"/>
                    </a:solidFill>
                    <a:latin typeface="汉仪中宋简" panose="02010600000101010101" charset="-122"/>
                    <a:ea typeface="汉仪中宋简" panose="02010600000101010101" charset="-122"/>
                    <a:sym typeface="汉仪中宋简" panose="02010600000101010101" charset="-122"/>
                  </a:rPr>
                  <a:t>04</a:t>
                </a:r>
              </a:p>
            </p:txBody>
          </p:sp>
        </p:grpSp>
        <p:sp>
          <p:nvSpPr>
            <p:cNvPr id="58" name="文本框 57"/>
            <p:cNvSpPr txBox="1"/>
            <p:nvPr>
              <p:custDataLst>
                <p:tags r:id="rId6"/>
              </p:custDataLst>
            </p:nvPr>
          </p:nvSpPr>
          <p:spPr>
            <a:xfrm>
              <a:off x="1026003" y="5412789"/>
              <a:ext cx="2403504" cy="547654"/>
            </a:xfrm>
            <a:prstGeom prst="rect">
              <a:avLst/>
            </a:prstGeom>
            <a:noFill/>
          </p:spPr>
          <p:txBody>
            <a:bodyPr wrap="square">
              <a:spAutoFit/>
            </a:bodyPr>
            <a:lstStyle/>
            <a:p>
              <a:pPr algn="ctr"/>
              <a:r>
                <a:rPr lang="en-US" altLang="zh-CN" sz="2400" b="1" dirty="0">
                  <a:solidFill>
                    <a:schemeClr val="bg1"/>
                  </a:solidFill>
                  <a:latin typeface="汉仪中宋简" panose="02010600000101010101" charset="-122"/>
                  <a:ea typeface="汉仪中宋简" panose="02010600000101010101" charset="-122"/>
                  <a:sym typeface="汉仪中宋简" panose="02010600000101010101" charset="-122"/>
                </a:rPr>
                <a:t>Delivery</a:t>
              </a:r>
              <a:endParaRPr lang="zh-CN" altLang="en-US" sz="2400"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grpSp>
      <p:grpSp>
        <p:nvGrpSpPr>
          <p:cNvPr id="59" name="组合 58"/>
          <p:cNvGrpSpPr/>
          <p:nvPr/>
        </p:nvGrpSpPr>
        <p:grpSpPr>
          <a:xfrm>
            <a:off x="9803099" y="2957740"/>
            <a:ext cx="1956225" cy="3508783"/>
            <a:chOff x="1068358" y="1851799"/>
            <a:chExt cx="2403542" cy="4173985"/>
          </a:xfrm>
        </p:grpSpPr>
        <p:sp>
          <p:nvSpPr>
            <p:cNvPr id="61" name="矩形 60"/>
            <p:cNvSpPr/>
            <p:nvPr>
              <p:custDataLst>
                <p:tags r:id="rId1"/>
              </p:custDataLst>
            </p:nvPr>
          </p:nvSpPr>
          <p:spPr>
            <a:xfrm>
              <a:off x="1068358" y="5348319"/>
              <a:ext cx="2403504" cy="677465"/>
            </a:xfrm>
            <a:prstGeom prst="rect">
              <a:avLst/>
            </a:prstGeom>
            <a:solidFill>
              <a:srgbClr val="D5780F">
                <a:alpha val="100000"/>
              </a:srgbClr>
            </a:solidFill>
            <a:ln>
              <a:noFill/>
            </a:ln>
            <a:effectLst>
              <a:outerShdw blurRad="228600" dist="25400" dir="2700000" algn="tl" rotWithShape="0">
                <a:srgbClr val="B96D0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1110663" y="1851799"/>
              <a:ext cx="2318895" cy="801861"/>
              <a:chOff x="926527" y="3936673"/>
              <a:chExt cx="2318895" cy="801861"/>
            </a:xfrm>
          </p:grpSpPr>
          <p:sp>
            <p:nvSpPr>
              <p:cNvPr id="63" name="椭圆 62"/>
              <p:cNvSpPr/>
              <p:nvPr>
                <p:custDataLst>
                  <p:tags r:id="rId3"/>
                </p:custDataLst>
              </p:nvPr>
            </p:nvSpPr>
            <p:spPr>
              <a:xfrm>
                <a:off x="1685924" y="3936673"/>
                <a:ext cx="800100" cy="800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custDataLst>
                  <p:tags r:id="rId4"/>
                </p:custDataLst>
              </p:nvPr>
            </p:nvSpPr>
            <p:spPr>
              <a:xfrm>
                <a:off x="926527" y="4044336"/>
                <a:ext cx="2318895" cy="694198"/>
              </a:xfrm>
              <a:prstGeom prst="rect">
                <a:avLst/>
              </a:prstGeom>
              <a:noFill/>
            </p:spPr>
            <p:txBody>
              <a:bodyPr wrap="square">
                <a:spAutoFit/>
              </a:bodyPr>
              <a:lstStyle/>
              <a:p>
                <a:pPr algn="ctr"/>
                <a:r>
                  <a:rPr lang="en-US" altLang="zh-CN" sz="3200" b="1" dirty="0">
                    <a:solidFill>
                      <a:srgbClr val="4E1F03"/>
                    </a:solidFill>
                    <a:latin typeface="汉仪中宋简" panose="02010600000101010101" charset="-122"/>
                    <a:ea typeface="汉仪中宋简" panose="02010600000101010101" charset="-122"/>
                    <a:sym typeface="汉仪中宋简" panose="02010600000101010101" charset="-122"/>
                  </a:rPr>
                  <a:t>05</a:t>
                </a:r>
              </a:p>
            </p:txBody>
          </p:sp>
        </p:grpSp>
        <p:sp>
          <p:nvSpPr>
            <p:cNvPr id="65" name="文本框 64"/>
            <p:cNvSpPr txBox="1"/>
            <p:nvPr>
              <p:custDataLst>
                <p:tags r:id="rId2"/>
              </p:custDataLst>
            </p:nvPr>
          </p:nvSpPr>
          <p:spPr>
            <a:xfrm>
              <a:off x="1068396" y="5391585"/>
              <a:ext cx="2403504" cy="547654"/>
            </a:xfrm>
            <a:prstGeom prst="rect">
              <a:avLst/>
            </a:prstGeom>
            <a:noFill/>
          </p:spPr>
          <p:txBody>
            <a:bodyPr wrap="square">
              <a:spAutoFit/>
            </a:bodyPr>
            <a:lstStyle/>
            <a:p>
              <a:pPr algn="ctr"/>
              <a:r>
                <a:rPr lang="en-US" altLang="zh-CN" sz="2400" b="1" dirty="0">
                  <a:solidFill>
                    <a:schemeClr val="bg1"/>
                  </a:solidFill>
                  <a:latin typeface="汉仪中宋简" panose="02010600000101010101" charset="-122"/>
                  <a:ea typeface="汉仪中宋简" panose="02010600000101010101" charset="-122"/>
                  <a:sym typeface="汉仪中宋简" panose="02010600000101010101" charset="-122"/>
                </a:rPr>
                <a:t>Supply</a:t>
              </a:r>
              <a:endParaRPr lang="zh-CN" altLang="en-US" sz="2400" b="1" dirty="0">
                <a:solidFill>
                  <a:schemeClr val="bg1"/>
                </a:solidFill>
                <a:latin typeface="汉仪中宋简" panose="02010600000101010101" charset="-122"/>
                <a:ea typeface="汉仪中宋简" panose="02010600000101010101" charset="-122"/>
                <a:sym typeface="汉仪中宋简" panose="02010600000101010101"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677150" y="0"/>
            <a:ext cx="4514850" cy="685800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①</a:t>
            </a:r>
          </a:p>
        </p:txBody>
      </p:sp>
      <p:grpSp>
        <p:nvGrpSpPr>
          <p:cNvPr id="2" name="组合 1"/>
          <p:cNvGrpSpPr/>
          <p:nvPr/>
        </p:nvGrpSpPr>
        <p:grpSpPr>
          <a:xfrm>
            <a:off x="533400" y="154713"/>
            <a:ext cx="5867400" cy="891368"/>
            <a:chOff x="533400" y="154713"/>
            <a:chExt cx="5867400" cy="891368"/>
          </a:xfrm>
        </p:grpSpPr>
        <p:sp>
          <p:nvSpPr>
            <p:cNvPr id="8" name="文本框 7"/>
            <p:cNvSpPr txBox="1"/>
            <p:nvPr/>
          </p:nvSpPr>
          <p:spPr>
            <a:xfrm>
              <a:off x="533400" y="701276"/>
              <a:ext cx="5867400" cy="344805"/>
            </a:xfrm>
            <a:prstGeom prst="rect">
              <a:avLst/>
            </a:prstGeom>
            <a:noFill/>
          </p:spPr>
          <p:txBody>
            <a:bodyPr wrap="square">
              <a:spAutoFit/>
            </a:bodyPr>
            <a:lstStyle/>
            <a:p>
              <a:pPr>
                <a:lnSpc>
                  <a:spcPct val="150000"/>
                </a:lnSpc>
              </a:pPr>
              <a:r>
                <a:rPr lang="en-US" altLang="zh-CN" sz="1100" dirty="0">
                  <a:solidFill>
                    <a:schemeClr val="bg1">
                      <a:lumMod val="50000"/>
                    </a:schemeClr>
                  </a:solidFill>
                  <a:latin typeface="汉仪旗黑X1-55W" panose="00020600040101010101" pitchFamily="18" charset="-122"/>
                  <a:ea typeface="汉仪旗黑X1-55W" panose="00020600040101010101" pitchFamily="18" charset="-122"/>
                  <a:sym typeface="汉仪旗黑X1-55W" panose="00020600040101010101" pitchFamily="18" charset="-122"/>
                </a:rPr>
                <a:t> An abstract simplified view of High</a:t>
              </a:r>
              <a:r>
                <a:rPr lang="zh-CN" altLang="en-US" sz="1100" dirty="0">
                  <a:solidFill>
                    <a:schemeClr val="bg1">
                      <a:lumMod val="50000"/>
                    </a:schemeClr>
                  </a:solidFill>
                  <a:latin typeface="汉仪旗黑X1-55W" panose="00020600040101010101" pitchFamily="18" charset="-122"/>
                  <a:ea typeface="汉仪旗黑X1-55W" panose="00020600040101010101" pitchFamily="18" charset="-122"/>
                  <a:sym typeface="汉仪旗黑X1-55W" panose="00020600040101010101" pitchFamily="18" charset="-122"/>
                </a:rPr>
                <a:t>-</a:t>
              </a:r>
              <a:r>
                <a:rPr lang="en-US" altLang="zh-CN" sz="1100" dirty="0">
                  <a:solidFill>
                    <a:schemeClr val="bg1">
                      <a:lumMod val="50000"/>
                    </a:schemeClr>
                  </a:solidFill>
                  <a:latin typeface="汉仪旗黑X1-55W" panose="00020600040101010101" pitchFamily="18" charset="-122"/>
                  <a:ea typeface="汉仪旗黑X1-55W" panose="00020600040101010101" pitchFamily="18" charset="-122"/>
                  <a:sym typeface="汉仪旗黑X1-55W" panose="00020600040101010101" pitchFamily="18" charset="-122"/>
                </a:rPr>
                <a:t>tech restaurant</a:t>
              </a:r>
            </a:p>
          </p:txBody>
        </p:sp>
        <p:sp>
          <p:nvSpPr>
            <p:cNvPr id="12" name="文本框 11"/>
            <p:cNvSpPr txBox="1"/>
            <p:nvPr/>
          </p:nvSpPr>
          <p:spPr>
            <a:xfrm>
              <a:off x="738596" y="154713"/>
              <a:ext cx="3105150" cy="737235"/>
            </a:xfrm>
            <a:prstGeom prst="rect">
              <a:avLst/>
            </a:prstGeom>
            <a:noFill/>
          </p:spPr>
          <p:txBody>
            <a:bodyPr wrap="square">
              <a:spAutoFit/>
            </a:bodyPr>
            <a:lstStyle/>
            <a:p>
              <a:pPr>
                <a:lnSpc>
                  <a:spcPct val="150000"/>
                </a:lnSpc>
              </a:pPr>
              <a:r>
                <a:rPr kumimoji="0" lang="zh-CN" altLang="en-US" sz="2800" b="0" i="0" u="none" strike="noStrike" kern="1200" cap="none" spc="0" normalizeH="0" baseline="0" noProof="0" dirty="0">
                  <a:ln>
                    <a:noFill/>
                  </a:ln>
                  <a:solidFill>
                    <a:srgbClr val="6B341B"/>
                  </a:solidFill>
                  <a:effectLst/>
                  <a:uLnTx/>
                  <a:uFillTx/>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rPr>
                <a:t> </a:t>
              </a:r>
              <a:endParaRPr lang="zh-CN" altLang="en-US" sz="2800" dirty="0">
                <a:solidFill>
                  <a:srgbClr val="6B341B"/>
                </a:solidFill>
                <a:latin typeface="汉仪迪升英雄体W" panose="00020600040101010101" pitchFamily="18" charset="-122"/>
                <a:ea typeface="汉仪迪升英雄体W" panose="00020600040101010101" pitchFamily="18" charset="-122"/>
                <a:cs typeface="阿里巴巴普惠体 B" panose="00020600040101010101" pitchFamily="18" charset="-122"/>
                <a:sym typeface="汉仪旗黑X1-75W" panose="00020600040101010101" pitchFamily="18" charset="-122"/>
              </a:endParaRPr>
            </a:p>
          </p:txBody>
        </p:sp>
      </p:grpSp>
      <p:pic>
        <p:nvPicPr>
          <p:cNvPr id="4" name="图片 3"/>
          <p:cNvPicPr>
            <a:picLocks noChangeAspect="1"/>
          </p:cNvPicPr>
          <p:nvPr/>
        </p:nvPicPr>
        <p:blipFill>
          <a:blip r:embed="rId14"/>
          <a:stretch>
            <a:fillRect/>
          </a:stretch>
        </p:blipFill>
        <p:spPr>
          <a:xfrm>
            <a:off x="7392203" y="892040"/>
            <a:ext cx="3754120" cy="3453765"/>
          </a:xfrm>
          <a:prstGeom prst="rect">
            <a:avLst/>
          </a:prstGeom>
        </p:spPr>
      </p:pic>
      <p:pic>
        <p:nvPicPr>
          <p:cNvPr id="6" name="图片 6"/>
          <p:cNvPicPr>
            <a:picLocks noChangeAspect="1"/>
          </p:cNvPicPr>
          <p:nvPr/>
        </p:nvPicPr>
        <p:blipFill>
          <a:blip r:embed="rId15"/>
          <a:stretch>
            <a:fillRect/>
          </a:stretch>
        </p:blipFill>
        <p:spPr>
          <a:xfrm>
            <a:off x="1843924" y="2308513"/>
            <a:ext cx="7230955" cy="4127811"/>
          </a:xfrm>
          <a:prstGeom prst="rect">
            <a:avLst/>
          </a:prstGeom>
        </p:spPr>
      </p:pic>
      <p:sp>
        <p:nvSpPr>
          <p:cNvPr id="5" name="文本框 4"/>
          <p:cNvSpPr txBox="1"/>
          <p:nvPr/>
        </p:nvSpPr>
        <p:spPr>
          <a:xfrm>
            <a:off x="533400" y="154713"/>
            <a:ext cx="3105150" cy="737235"/>
          </a:xfrm>
          <a:prstGeom prst="rect">
            <a:avLst/>
          </a:prstGeom>
          <a:noFill/>
        </p:spPr>
        <p:txBody>
          <a:bodyPr wrap="square">
            <a:spAutoFit/>
          </a:bodyPr>
          <a:lstStyle/>
          <a:p>
            <a:pPr>
              <a:lnSpc>
                <a:spcPct val="150000"/>
              </a:lnSpc>
            </a:pPr>
            <a:r>
              <a:rPr kumimoji="0" lang="zh-CN" altLang="en-US" sz="2800" b="0" i="0" u="none" strike="noStrike" kern="1200" cap="none" spc="0" normalizeH="0" baseline="0" noProof="0" dirty="0">
                <a:ln>
                  <a:noFill/>
                </a:ln>
                <a:solidFill>
                  <a:srgbClr val="6B341B"/>
                </a:solidFill>
                <a:effectLst/>
                <a:uLnTx/>
                <a:uFillTx/>
                <a:latin typeface="Times New Roman" panose="02020603050405020304" charset="0"/>
                <a:ea typeface="Times New Roman" panose="02020603050405020304" charset="0"/>
                <a:cs typeface="Times New Roman" panose="02020603050405020304" charset="0"/>
                <a:sym typeface="汉仪旗黑X1-75W" panose="00020600040101010101" pitchFamily="18" charset="-122"/>
              </a:rPr>
              <a:t>Conceptualization </a:t>
            </a:r>
            <a:endParaRPr lang="zh-CN" altLang="en-US" sz="2800" dirty="0">
              <a:solidFill>
                <a:srgbClr val="6B341B"/>
              </a:solidFill>
              <a:latin typeface="Times New Roman" panose="02020603050405020304" charset="0"/>
              <a:ea typeface="Times New Roman" panose="02020603050405020304" charset="0"/>
              <a:cs typeface="Times New Roman" panose="02020603050405020304" charset="0"/>
              <a:sym typeface="汉仪旗黑X1-75W" panose="00020600040101010101" pitchFamily="18" charset="-122"/>
            </a:endParaRPr>
          </a:p>
        </p:txBody>
      </p:sp>
      <p:sp>
        <p:nvSpPr>
          <p:cNvPr id="55" name="文本框 54"/>
          <p:cNvSpPr txBox="1"/>
          <p:nvPr userDrawn="1"/>
        </p:nvSpPr>
        <p:spPr>
          <a:xfrm>
            <a:off x="218259" y="5219254"/>
            <a:ext cx="2462893" cy="1484033"/>
          </a:xfrm>
          <a:prstGeom prst="rect">
            <a:avLst/>
          </a:prstGeom>
        </p:spPr>
        <p:txBody>
          <a:bodyPr wrap="none" rtlCol="0">
            <a:noAutofit/>
          </a:bodyPr>
          <a:lstStyle/>
          <a:p>
            <a:r>
              <a:rPr lang="zh-CN" altLang="en-US">
                <a:solidFill>
                  <a:srgbClr val="843C0B"/>
                </a:solidFill>
              </a:rPr>
              <a:t>① </a:t>
            </a:r>
            <a:r>
              <a:rPr lang="en-US" altLang="zh-CN">
                <a:solidFill>
                  <a:srgbClr val="843C0B"/>
                </a:solidFill>
              </a:rPr>
              <a:t>ORDER</a:t>
            </a:r>
            <a:endParaRPr lang="zh-CN" altLang="en-US">
              <a:solidFill>
                <a:srgbClr val="843C0B"/>
              </a:solidFill>
            </a:endParaRPr>
          </a:p>
          <a:p>
            <a:r>
              <a:rPr lang="zh-CN" altLang="en-US">
                <a:solidFill>
                  <a:srgbClr val="843C0B"/>
                </a:solidFill>
              </a:rPr>
              <a:t>② </a:t>
            </a:r>
            <a:r>
              <a:rPr lang="en-US" altLang="zh-CN">
                <a:solidFill>
                  <a:srgbClr val="843C0B"/>
                </a:solidFill>
              </a:rPr>
              <a:t>DATABASE</a:t>
            </a:r>
            <a:endParaRPr lang="zh-CN" altLang="en-US">
              <a:solidFill>
                <a:srgbClr val="843C0B"/>
              </a:solidFill>
            </a:endParaRPr>
          </a:p>
          <a:p>
            <a:r>
              <a:rPr lang="zh-CN" altLang="en-US">
                <a:solidFill>
                  <a:srgbClr val="843C0B"/>
                </a:solidFill>
              </a:rPr>
              <a:t>③ </a:t>
            </a:r>
            <a:r>
              <a:rPr lang="en-US" altLang="zh-CN">
                <a:solidFill>
                  <a:srgbClr val="843C0B"/>
                </a:solidFill>
              </a:rPr>
              <a:t>CUSTOMER</a:t>
            </a:r>
            <a:r>
              <a:rPr lang="zh-CN" altLang="en-US">
                <a:solidFill>
                  <a:srgbClr val="843C0B"/>
                </a:solidFill>
              </a:rPr>
              <a:t>-</a:t>
            </a:r>
            <a:r>
              <a:rPr lang="en-US" altLang="zh-CN">
                <a:solidFill>
                  <a:srgbClr val="843C0B"/>
                </a:solidFill>
              </a:rPr>
              <a:t>SERVICE</a:t>
            </a:r>
            <a:endParaRPr lang="zh-CN" altLang="en-US">
              <a:solidFill>
                <a:srgbClr val="843C0B"/>
              </a:solidFill>
            </a:endParaRPr>
          </a:p>
          <a:p>
            <a:r>
              <a:rPr lang="zh-CN" altLang="en-US">
                <a:solidFill>
                  <a:srgbClr val="843C0B"/>
                </a:solidFill>
              </a:rPr>
              <a:t>④ </a:t>
            </a:r>
            <a:r>
              <a:rPr lang="en-US" altLang="zh-CN">
                <a:solidFill>
                  <a:srgbClr val="843C0B"/>
                </a:solidFill>
              </a:rPr>
              <a:t>DELIVERY</a:t>
            </a:r>
            <a:endParaRPr lang="zh-CN" altLang="en-US">
              <a:solidFill>
                <a:srgbClr val="843C0B"/>
              </a:solidFill>
            </a:endParaRPr>
          </a:p>
          <a:p>
            <a:r>
              <a:rPr lang="zh-CN" altLang="en-US">
                <a:solidFill>
                  <a:srgbClr val="843C0B"/>
                </a:solidFill>
              </a:rPr>
              <a:t>⑤ </a:t>
            </a:r>
            <a:r>
              <a:rPr lang="en-US" altLang="zh-CN">
                <a:solidFill>
                  <a:srgbClr val="843C0B"/>
                </a:solidFill>
              </a:rPr>
              <a:t>SUPPLY</a:t>
            </a:r>
            <a:endParaRPr lang="zh-CN" altLang="en-US">
              <a:solidFill>
                <a:srgbClr val="843C0B"/>
              </a:solidFill>
            </a:endParaRPr>
          </a:p>
        </p:txBody>
      </p:sp>
      <p:sp>
        <p:nvSpPr>
          <p:cNvPr id="107" name="文本框 106"/>
          <p:cNvSpPr txBox="1"/>
          <p:nvPr>
            <p:custDataLst>
              <p:tags r:id="rId1"/>
            </p:custDataLst>
          </p:nvPr>
        </p:nvSpPr>
        <p:spPr>
          <a:xfrm>
            <a:off x="617820" y="2392782"/>
            <a:ext cx="915099" cy="233496"/>
          </a:xfrm>
          <a:prstGeom prst="rect">
            <a:avLst/>
          </a:prstGeom>
          <a:solidFill>
            <a:srgbClr val="F8CBAD">
              <a:alpha val="100000"/>
            </a:srgbClr>
          </a:solidFill>
        </p:spPr>
        <p:txBody>
          <a:bodyPr wrap="square" bIns="0" rtlCol="0" anchor="ctr" anchorCtr="0"/>
          <a:lstStyle/>
          <a:p>
            <a:pPr lvl="0" algn="ctr">
              <a:buClrTx/>
              <a:buSzTx/>
              <a:buFontTx/>
            </a:pPr>
            <a:r>
              <a:rPr lang="en-US" altLang="zh-CN" sz="800" b="1" spc="300">
                <a:solidFill>
                  <a:srgbClr val="000000">
                    <a:lumMod val="75000"/>
                    <a:lumOff val="25000"/>
                  </a:srgbClr>
                </a:solidFill>
                <a:uFillTx/>
                <a:latin typeface="思源黑体 CN Bold" panose="020B0800000000000000" charset="-122"/>
                <a:ea typeface="思源黑体 CN Bold" panose="020B0800000000000000" charset="-122"/>
                <a:cs typeface="思源黑体 CN Regular" panose="020B0500000000000000" charset="-122"/>
                <a:sym typeface="微软雅黑" panose="020B0503020204020204" charset="-122"/>
              </a:rPr>
              <a:t>Transaction</a:t>
            </a:r>
          </a:p>
        </p:txBody>
      </p:sp>
      <p:sp>
        <p:nvSpPr>
          <p:cNvPr id="99" name="任意多边形 98"/>
          <p:cNvSpPr/>
          <p:nvPr>
            <p:custDataLst>
              <p:tags r:id="rId2"/>
            </p:custDataLst>
          </p:nvPr>
        </p:nvSpPr>
        <p:spPr>
          <a:xfrm flipV="1">
            <a:off x="526138" y="1706715"/>
            <a:ext cx="1095372" cy="542192"/>
          </a:xfrm>
          <a:custGeom>
            <a:avLst/>
            <a:gdLst>
              <a:gd name="adj" fmla="val 134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010" h="1984">
                <a:moveTo>
                  <a:pt x="2005" y="0"/>
                </a:moveTo>
                <a:cubicBezTo>
                  <a:pt x="3112" y="0"/>
                  <a:pt x="4010" y="888"/>
                  <a:pt x="4010" y="1984"/>
                </a:cubicBezTo>
                <a:lnTo>
                  <a:pt x="3478" y="1984"/>
                </a:lnTo>
                <a:cubicBezTo>
                  <a:pt x="3478" y="1182"/>
                  <a:pt x="2818" y="532"/>
                  <a:pt x="2005" y="532"/>
                </a:cubicBezTo>
                <a:cubicBezTo>
                  <a:pt x="1192" y="532"/>
                  <a:pt x="532" y="1182"/>
                  <a:pt x="532" y="1984"/>
                </a:cubicBezTo>
                <a:lnTo>
                  <a:pt x="0" y="1984"/>
                </a:lnTo>
                <a:cubicBezTo>
                  <a:pt x="0" y="888"/>
                  <a:pt x="898" y="0"/>
                  <a:pt x="2005" y="0"/>
                </a:cubicBezTo>
                <a:close/>
              </a:path>
            </a:pathLst>
          </a:custGeom>
          <a:solidFill>
            <a:srgbClr val="FFFFFF">
              <a:lumMod val="95000"/>
            </a:srgbClr>
          </a:solidFill>
          <a:ln>
            <a:noFill/>
          </a:ln>
        </p:spPr>
        <p:style>
          <a:lnRef idx="2">
            <a:srgbClr val="FCC30C">
              <a:shade val="50000"/>
            </a:srgbClr>
          </a:lnRef>
          <a:fillRef idx="1">
            <a:srgbClr val="FCC30C"/>
          </a:fillRef>
          <a:effectRef idx="0">
            <a:srgbClr val="FCC30C"/>
          </a:effectRef>
          <a:fontRef idx="minor">
            <a:srgbClr val="FFFFFF"/>
          </a:fontRef>
        </p:style>
        <p:txBody>
          <a:bodyPr wrap="square" rtlCol="0" anchor="ctr">
            <a:noAutofit/>
          </a:bodyPr>
          <a:lstStyle/>
          <a:p>
            <a:pPr algn="ctr"/>
            <a:endParaRPr lang="zh-CN" altLang="en-US" dirty="0">
              <a:solidFill>
                <a:srgbClr val="000000"/>
              </a:solidFill>
              <a:latin typeface="Arial" panose="020B0604020202020204" pitchFamily="34" charset="0"/>
              <a:ea typeface="微软雅黑" panose="020B0503020204020204" charset="-122"/>
              <a:cs typeface="思源黑体 CN Regular" panose="020B0500000000000000" charset="-122"/>
            </a:endParaRPr>
          </a:p>
        </p:txBody>
      </p:sp>
      <p:pic>
        <p:nvPicPr>
          <p:cNvPr id="105" name="图片 104" descr="32313538333630393b32313538333731353bd1a7cfb0d6facad6"/>
          <p:cNvPicPr>
            <a:picLocks noChangeAspect="1"/>
          </p:cNvPicPr>
          <p:nvPr>
            <p:custDataLst>
              <p:tags r:id="rId3"/>
            </p:custDataLst>
          </p:nvPr>
        </p:nvPicPr>
        <p:blipFill>
          <a:blip r:embed="rId16">
            <a:extLst>
              <a:ext uri="{96DAC541-7B7A-43D3-8B79-37D633B846F1}">
                <asvg:svgBlip xmlns:asvg="http://schemas.microsoft.com/office/drawing/2016/SVG/main" r:embed="rId17"/>
              </a:ext>
            </a:extLst>
          </a:blip>
          <a:stretch>
            <a:fillRect/>
          </a:stretch>
        </p:blipFill>
        <p:spPr>
          <a:xfrm>
            <a:off x="955359" y="1564557"/>
            <a:ext cx="236587" cy="236587"/>
          </a:xfrm>
          <a:prstGeom prst="rect">
            <a:avLst/>
          </a:prstGeom>
        </p:spPr>
      </p:pic>
      <p:sp>
        <p:nvSpPr>
          <p:cNvPr id="97" name="任意多边形 96"/>
          <p:cNvSpPr/>
          <p:nvPr>
            <p:custDataLst>
              <p:tags r:id="rId4"/>
            </p:custDataLst>
          </p:nvPr>
        </p:nvSpPr>
        <p:spPr>
          <a:xfrm flipV="1">
            <a:off x="2428789" y="1706715"/>
            <a:ext cx="1095372" cy="542192"/>
          </a:xfrm>
          <a:custGeom>
            <a:avLst/>
            <a:gdLst>
              <a:gd name="adj" fmla="val 134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010" h="1984">
                <a:moveTo>
                  <a:pt x="2005" y="0"/>
                </a:moveTo>
                <a:cubicBezTo>
                  <a:pt x="3112" y="0"/>
                  <a:pt x="4010" y="888"/>
                  <a:pt x="4010" y="1984"/>
                </a:cubicBezTo>
                <a:lnTo>
                  <a:pt x="3478" y="1984"/>
                </a:lnTo>
                <a:cubicBezTo>
                  <a:pt x="3478" y="1182"/>
                  <a:pt x="2818" y="532"/>
                  <a:pt x="2005" y="532"/>
                </a:cubicBezTo>
                <a:cubicBezTo>
                  <a:pt x="1192" y="532"/>
                  <a:pt x="532" y="1182"/>
                  <a:pt x="532" y="1984"/>
                </a:cubicBezTo>
                <a:lnTo>
                  <a:pt x="0" y="1984"/>
                </a:lnTo>
                <a:cubicBezTo>
                  <a:pt x="0" y="888"/>
                  <a:pt x="898" y="0"/>
                  <a:pt x="2005" y="0"/>
                </a:cubicBezTo>
                <a:close/>
              </a:path>
            </a:pathLst>
          </a:custGeom>
          <a:solidFill>
            <a:srgbClr val="FFFFFF">
              <a:lumMod val="95000"/>
            </a:srgbClr>
          </a:solidFill>
          <a:ln>
            <a:noFill/>
          </a:ln>
        </p:spPr>
        <p:style>
          <a:lnRef idx="2">
            <a:srgbClr val="FCC30C">
              <a:shade val="50000"/>
            </a:srgbClr>
          </a:lnRef>
          <a:fillRef idx="1">
            <a:srgbClr val="FCC30C"/>
          </a:fillRef>
          <a:effectRef idx="0">
            <a:srgbClr val="FCC30C"/>
          </a:effectRef>
          <a:fontRef idx="minor">
            <a:srgbClr val="FFFFFF"/>
          </a:fontRef>
        </p:style>
        <p:txBody>
          <a:bodyPr wrap="square" rtlCol="0" anchor="ctr">
            <a:noAutofit/>
          </a:bodyPr>
          <a:lstStyle/>
          <a:p>
            <a:pPr algn="ctr"/>
            <a:endParaRPr lang="zh-CN" altLang="en-US">
              <a:solidFill>
                <a:srgbClr val="000000"/>
              </a:solidFill>
              <a:latin typeface="Arial" panose="020B0604020202020204" pitchFamily="34" charset="0"/>
              <a:ea typeface="微软雅黑" panose="020B0503020204020204" charset="-122"/>
              <a:cs typeface="思源黑体 CN Regular" panose="020B0500000000000000" charset="-122"/>
            </a:endParaRPr>
          </a:p>
        </p:txBody>
      </p:sp>
      <p:pic>
        <p:nvPicPr>
          <p:cNvPr id="104" name="图片 103" descr="32313538333630393b32313538333731313bd0cbc8a4c6abbac3"/>
          <p:cNvPicPr>
            <a:picLocks noChangeAspect="1"/>
          </p:cNvPicPr>
          <p:nvPr>
            <p:custDataLst>
              <p:tags r:id="rId5"/>
            </p:custDataLst>
          </p:nvPr>
        </p:nvPicPr>
        <p:blipFill>
          <a:blip r:embed="rId18">
            <a:extLst>
              <a:ext uri="{96DAC541-7B7A-43D3-8B79-37D633B846F1}">
                <asvg:svgBlip xmlns:asvg="http://schemas.microsoft.com/office/drawing/2016/SVG/main" r:embed="rId19"/>
              </a:ext>
            </a:extLst>
          </a:blip>
          <a:stretch>
            <a:fillRect/>
          </a:stretch>
        </p:blipFill>
        <p:spPr>
          <a:xfrm>
            <a:off x="2858011" y="1564557"/>
            <a:ext cx="236587" cy="236587"/>
          </a:xfrm>
          <a:prstGeom prst="rect">
            <a:avLst/>
          </a:prstGeom>
        </p:spPr>
      </p:pic>
      <p:sp>
        <p:nvSpPr>
          <p:cNvPr id="132" name="文本框 131"/>
          <p:cNvSpPr txBox="1"/>
          <p:nvPr>
            <p:custDataLst>
              <p:tags r:id="rId6"/>
            </p:custDataLst>
          </p:nvPr>
        </p:nvSpPr>
        <p:spPr>
          <a:xfrm>
            <a:off x="2518754" y="2392782"/>
            <a:ext cx="915099" cy="233496"/>
          </a:xfrm>
          <a:prstGeom prst="rect">
            <a:avLst/>
          </a:prstGeom>
          <a:solidFill>
            <a:srgbClr val="F8CBAD">
              <a:alpha val="100000"/>
            </a:srgbClr>
          </a:solidFill>
        </p:spPr>
        <p:txBody>
          <a:bodyPr wrap="square" bIns="0" rtlCol="0" anchor="ctr" anchorCtr="0">
            <a:normAutofit fontScale="25000" lnSpcReduction="20000"/>
          </a:bodyPr>
          <a:lstStyle/>
          <a:p>
            <a:pPr lvl="0" algn="ctr">
              <a:buClrTx/>
              <a:buSzTx/>
              <a:buFontTx/>
            </a:pPr>
            <a:r>
              <a:rPr lang="en-US" altLang="zh-CN" sz="3600" spc="300">
                <a:solidFill>
                  <a:srgbClr val="000000">
                    <a:lumMod val="75000"/>
                    <a:lumOff val="25000"/>
                  </a:srgbClr>
                </a:solidFill>
                <a:uFillTx/>
                <a:latin typeface="思源黑体 CN Bold" panose="020B0800000000000000" charset="-122"/>
                <a:ea typeface="思源黑体 CN Bold" panose="020B0800000000000000" charset="-122"/>
                <a:cs typeface="思源黑体 CN Regular" panose="020B0500000000000000" charset="-122"/>
                <a:sym typeface="微软雅黑" panose="020B0503020204020204" charset="-122"/>
              </a:rPr>
              <a:t>Management</a:t>
            </a:r>
            <a:endParaRPr lang="zh-CN" altLang="en-US" sz="3600" spc="300">
              <a:solidFill>
                <a:srgbClr val="000000">
                  <a:lumMod val="75000"/>
                  <a:lumOff val="25000"/>
                </a:srgbClr>
              </a:solidFill>
              <a:uFillTx/>
              <a:latin typeface="思源黑体 CN Bold" panose="020B0800000000000000" charset="-122"/>
              <a:ea typeface="思源黑体 CN Bold" panose="020B0800000000000000" charset="-122"/>
              <a:cs typeface="思源黑体 CN Regular" panose="020B0500000000000000" charset="-122"/>
              <a:sym typeface="微软雅黑" panose="020B0503020204020204" charset="-122"/>
            </a:endParaRPr>
          </a:p>
        </p:txBody>
      </p:sp>
      <p:sp>
        <p:nvSpPr>
          <p:cNvPr id="98" name="任意多边形 97"/>
          <p:cNvSpPr/>
          <p:nvPr>
            <p:custDataLst>
              <p:tags r:id="rId7"/>
            </p:custDataLst>
          </p:nvPr>
        </p:nvSpPr>
        <p:spPr>
          <a:xfrm>
            <a:off x="1477979" y="1165897"/>
            <a:ext cx="1095372" cy="542192"/>
          </a:xfrm>
          <a:custGeom>
            <a:avLst/>
            <a:gdLst>
              <a:gd name="adj" fmla="val 134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010" h="1984">
                <a:moveTo>
                  <a:pt x="2005" y="0"/>
                </a:moveTo>
                <a:cubicBezTo>
                  <a:pt x="3112" y="0"/>
                  <a:pt x="4010" y="888"/>
                  <a:pt x="4010" y="1984"/>
                </a:cubicBezTo>
                <a:lnTo>
                  <a:pt x="3478" y="1984"/>
                </a:lnTo>
                <a:cubicBezTo>
                  <a:pt x="3478" y="1182"/>
                  <a:pt x="2818" y="532"/>
                  <a:pt x="2005" y="532"/>
                </a:cubicBezTo>
                <a:cubicBezTo>
                  <a:pt x="1192" y="532"/>
                  <a:pt x="532" y="1182"/>
                  <a:pt x="532" y="1984"/>
                </a:cubicBezTo>
                <a:lnTo>
                  <a:pt x="0" y="1984"/>
                </a:lnTo>
                <a:cubicBezTo>
                  <a:pt x="0" y="888"/>
                  <a:pt x="898" y="0"/>
                  <a:pt x="2005" y="0"/>
                </a:cubicBezTo>
                <a:close/>
              </a:path>
            </a:pathLst>
          </a:custGeom>
          <a:solidFill>
            <a:srgbClr val="FFFFFF">
              <a:lumMod val="95000"/>
            </a:srgbClr>
          </a:solidFill>
          <a:ln>
            <a:noFill/>
          </a:ln>
        </p:spPr>
        <p:style>
          <a:lnRef idx="2">
            <a:srgbClr val="FCC30C">
              <a:shade val="50000"/>
            </a:srgbClr>
          </a:lnRef>
          <a:fillRef idx="1">
            <a:srgbClr val="FCC30C"/>
          </a:fillRef>
          <a:effectRef idx="0">
            <a:srgbClr val="FCC30C"/>
          </a:effectRef>
          <a:fontRef idx="minor">
            <a:srgbClr val="FFFFFF"/>
          </a:fontRef>
        </p:style>
        <p:txBody>
          <a:bodyPr wrap="square" rtlCol="0" anchor="ctr">
            <a:noAutofit/>
          </a:bodyPr>
          <a:lstStyle/>
          <a:p>
            <a:pPr algn="ctr"/>
            <a:endParaRPr lang="zh-CN" altLang="en-US">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02" name="任意多边形 101"/>
          <p:cNvSpPr/>
          <p:nvPr>
            <p:custDataLst>
              <p:tags r:id="rId8"/>
            </p:custDataLst>
          </p:nvPr>
        </p:nvSpPr>
        <p:spPr>
          <a:xfrm flipV="1">
            <a:off x="1477979" y="1707402"/>
            <a:ext cx="1095372" cy="542192"/>
          </a:xfrm>
          <a:custGeom>
            <a:avLst/>
            <a:gdLst>
              <a:gd name="adj" fmla="val 134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010" h="1984">
                <a:moveTo>
                  <a:pt x="2005" y="0"/>
                </a:moveTo>
                <a:cubicBezTo>
                  <a:pt x="3112" y="0"/>
                  <a:pt x="4010" y="888"/>
                  <a:pt x="4010" y="1984"/>
                </a:cubicBezTo>
                <a:lnTo>
                  <a:pt x="3478" y="1984"/>
                </a:lnTo>
                <a:cubicBezTo>
                  <a:pt x="3478" y="1182"/>
                  <a:pt x="2818" y="532"/>
                  <a:pt x="2005" y="532"/>
                </a:cubicBezTo>
                <a:cubicBezTo>
                  <a:pt x="1192" y="532"/>
                  <a:pt x="532" y="1182"/>
                  <a:pt x="532" y="1984"/>
                </a:cubicBezTo>
                <a:lnTo>
                  <a:pt x="0" y="1984"/>
                </a:lnTo>
                <a:cubicBezTo>
                  <a:pt x="0" y="888"/>
                  <a:pt x="898" y="0"/>
                  <a:pt x="2005" y="0"/>
                </a:cubicBezTo>
                <a:close/>
              </a:path>
            </a:pathLst>
          </a:custGeom>
          <a:solidFill>
            <a:srgbClr val="FFA50F">
              <a:lumMod val="60000"/>
              <a:lumOff val="40000"/>
            </a:srgbClr>
          </a:solidFill>
          <a:ln>
            <a:noFill/>
          </a:ln>
        </p:spPr>
        <p:style>
          <a:lnRef idx="2">
            <a:srgbClr val="FCC30C">
              <a:shade val="50000"/>
            </a:srgbClr>
          </a:lnRef>
          <a:fillRef idx="1">
            <a:srgbClr val="FCC30C"/>
          </a:fillRef>
          <a:effectRef idx="0">
            <a:srgbClr val="FCC30C"/>
          </a:effectRef>
          <a:fontRef idx="minor">
            <a:srgbClr val="FFFFFF"/>
          </a:fontRef>
        </p:style>
        <p:txBody>
          <a:bodyPr wrap="square" rtlCol="0" anchor="ctr">
            <a:noAutofit/>
          </a:bodyPr>
          <a:lstStyle/>
          <a:p>
            <a:pPr algn="ctr"/>
            <a:endParaRPr lang="zh-CN" altLang="en-US">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01" name="任意多边形 100"/>
          <p:cNvSpPr/>
          <p:nvPr>
            <p:custDataLst>
              <p:tags r:id="rId9"/>
            </p:custDataLst>
          </p:nvPr>
        </p:nvSpPr>
        <p:spPr>
          <a:xfrm>
            <a:off x="2429476" y="1165210"/>
            <a:ext cx="1093999" cy="542192"/>
          </a:xfrm>
          <a:custGeom>
            <a:avLst/>
            <a:gdLst>
              <a:gd name="adj" fmla="val 134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010" h="1984">
                <a:moveTo>
                  <a:pt x="2005" y="0"/>
                </a:moveTo>
                <a:cubicBezTo>
                  <a:pt x="3112" y="0"/>
                  <a:pt x="4010" y="888"/>
                  <a:pt x="4010" y="1984"/>
                </a:cubicBezTo>
                <a:lnTo>
                  <a:pt x="3478" y="1984"/>
                </a:lnTo>
                <a:cubicBezTo>
                  <a:pt x="3478" y="1182"/>
                  <a:pt x="2818" y="532"/>
                  <a:pt x="2005" y="532"/>
                </a:cubicBezTo>
                <a:cubicBezTo>
                  <a:pt x="1192" y="532"/>
                  <a:pt x="532" y="1182"/>
                  <a:pt x="532" y="1984"/>
                </a:cubicBezTo>
                <a:lnTo>
                  <a:pt x="0" y="1984"/>
                </a:lnTo>
                <a:cubicBezTo>
                  <a:pt x="0" y="888"/>
                  <a:pt x="898" y="0"/>
                  <a:pt x="2005" y="0"/>
                </a:cubicBezTo>
                <a:close/>
              </a:path>
            </a:pathLst>
          </a:custGeom>
          <a:solidFill>
            <a:srgbClr val="FF8621">
              <a:lumMod val="60000"/>
              <a:lumOff val="40000"/>
            </a:srgbClr>
          </a:solidFill>
          <a:ln>
            <a:noFill/>
          </a:ln>
        </p:spPr>
        <p:style>
          <a:lnRef idx="2">
            <a:srgbClr val="FCC30C">
              <a:shade val="50000"/>
            </a:srgbClr>
          </a:lnRef>
          <a:fillRef idx="1">
            <a:srgbClr val="FCC30C"/>
          </a:fillRef>
          <a:effectRef idx="0">
            <a:srgbClr val="FCC30C"/>
          </a:effectRef>
          <a:fontRef idx="minor">
            <a:srgbClr val="FFFFFF"/>
          </a:fontRef>
        </p:style>
        <p:txBody>
          <a:bodyPr wrap="square" rtlCol="0" anchor="ctr">
            <a:noAutofit/>
          </a:bodyPr>
          <a:lstStyle/>
          <a:p>
            <a:pPr algn="ctr"/>
            <a:endParaRPr lang="zh-CN" altLang="en-US">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00" name="任意多边形 99"/>
          <p:cNvSpPr/>
          <p:nvPr>
            <p:custDataLst>
              <p:tags r:id="rId10"/>
            </p:custDataLst>
          </p:nvPr>
        </p:nvSpPr>
        <p:spPr>
          <a:xfrm>
            <a:off x="526138" y="1160403"/>
            <a:ext cx="1098806" cy="546999"/>
          </a:xfrm>
          <a:custGeom>
            <a:avLst/>
            <a:gdLst>
              <a:gd name="adj" fmla="val 134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010" h="1984">
                <a:moveTo>
                  <a:pt x="2005" y="0"/>
                </a:moveTo>
                <a:cubicBezTo>
                  <a:pt x="3112" y="0"/>
                  <a:pt x="4010" y="888"/>
                  <a:pt x="4010" y="1984"/>
                </a:cubicBezTo>
                <a:lnTo>
                  <a:pt x="3478" y="1984"/>
                </a:lnTo>
                <a:cubicBezTo>
                  <a:pt x="3478" y="1182"/>
                  <a:pt x="2818" y="532"/>
                  <a:pt x="2005" y="532"/>
                </a:cubicBezTo>
                <a:cubicBezTo>
                  <a:pt x="1192" y="532"/>
                  <a:pt x="532" y="1182"/>
                  <a:pt x="532" y="1984"/>
                </a:cubicBezTo>
                <a:lnTo>
                  <a:pt x="0" y="1984"/>
                </a:lnTo>
                <a:cubicBezTo>
                  <a:pt x="0" y="888"/>
                  <a:pt x="898" y="0"/>
                  <a:pt x="2005" y="0"/>
                </a:cubicBezTo>
                <a:close/>
              </a:path>
            </a:pathLst>
          </a:custGeom>
          <a:solidFill>
            <a:srgbClr val="FCC30C">
              <a:lumMod val="60000"/>
              <a:lumOff val="40000"/>
            </a:srgbClr>
          </a:solidFill>
          <a:ln>
            <a:noFill/>
          </a:ln>
        </p:spPr>
        <p:style>
          <a:lnRef idx="2">
            <a:srgbClr val="FCC30C">
              <a:shade val="50000"/>
            </a:srgbClr>
          </a:lnRef>
          <a:fillRef idx="1">
            <a:srgbClr val="FCC30C"/>
          </a:fillRef>
          <a:effectRef idx="0">
            <a:srgbClr val="FCC30C"/>
          </a:effectRef>
          <a:fontRef idx="minor">
            <a:srgbClr val="FFFFFF"/>
          </a:fontRef>
        </p:style>
        <p:txBody>
          <a:bodyPr wrap="square" rtlCol="0" anchor="ctr">
            <a:noAutofit/>
          </a:bodyPr>
          <a:lstStyle/>
          <a:p>
            <a:pPr algn="ctr"/>
            <a:endParaRPr lang="zh-CN" altLang="en-US">
              <a:solidFill>
                <a:srgbClr val="000000"/>
              </a:solidFill>
              <a:latin typeface="Arial" panose="020B0604020202020204" pitchFamily="34" charset="0"/>
              <a:ea typeface="微软雅黑" panose="020B0503020204020204" charset="-122"/>
              <a:cs typeface="思源黑体 CN Regular" panose="020B0500000000000000" charset="-122"/>
            </a:endParaRPr>
          </a:p>
        </p:txBody>
      </p:sp>
      <p:sp>
        <p:nvSpPr>
          <p:cNvPr id="130" name="文本框 129"/>
          <p:cNvSpPr txBox="1"/>
          <p:nvPr>
            <p:custDataLst>
              <p:tags r:id="rId11"/>
            </p:custDataLst>
          </p:nvPr>
        </p:nvSpPr>
        <p:spPr>
          <a:xfrm>
            <a:off x="1532988" y="2392725"/>
            <a:ext cx="994888" cy="239062"/>
          </a:xfrm>
          <a:prstGeom prst="rect">
            <a:avLst/>
          </a:prstGeom>
          <a:solidFill>
            <a:srgbClr val="F8CBAD">
              <a:alpha val="100000"/>
            </a:srgbClr>
          </a:solidFill>
        </p:spPr>
        <p:txBody>
          <a:bodyPr wrap="square" bIns="0" rtlCol="0" anchor="ctr" anchorCtr="0">
            <a:normAutofit fontScale="32500" lnSpcReduction="10000"/>
          </a:bodyPr>
          <a:lstStyle/>
          <a:p>
            <a:pPr lvl="0" algn="ctr">
              <a:buClrTx/>
              <a:buSzTx/>
              <a:buFontTx/>
            </a:pPr>
            <a:r>
              <a:rPr lang="en-US" altLang="zh-CN" sz="2800" b="1" spc="300">
                <a:solidFill>
                  <a:srgbClr val="000000">
                    <a:lumMod val="75000"/>
                    <a:lumOff val="25000"/>
                  </a:srgbClr>
                </a:solidFill>
                <a:uFillTx/>
                <a:latin typeface="思源黑体 CN Bold" panose="020B0800000000000000" charset="-122"/>
                <a:ea typeface="思源黑体 CN Bold" panose="020B0800000000000000" charset="-122"/>
                <a:cs typeface="思源黑体 CN Regular" panose="020B0500000000000000" charset="-122"/>
                <a:sym typeface="微软雅黑" panose="020B0503020204020204" charset="-122"/>
              </a:rPr>
              <a:t>Operation</a:t>
            </a:r>
            <a:endParaRPr lang="zh-CN" altLang="en-US" sz="2800" b="1" spc="300">
              <a:solidFill>
                <a:srgbClr val="000000">
                  <a:lumMod val="75000"/>
                  <a:lumOff val="25000"/>
                </a:srgbClr>
              </a:solidFill>
              <a:uFillTx/>
              <a:latin typeface="思源黑体 CN Bold" panose="020B0800000000000000" charset="-122"/>
              <a:ea typeface="思源黑体 CN Bold" panose="020B0800000000000000" charset="-122"/>
              <a:cs typeface="思源黑体 CN Regular" panose="020B0500000000000000" charset="-122"/>
              <a:sym typeface="微软雅黑" panose="020B0503020204020204" charset="-122"/>
            </a:endParaRPr>
          </a:p>
        </p:txBody>
      </p:sp>
      <p:pic>
        <p:nvPicPr>
          <p:cNvPr id="140" name="图片 139" descr="32313538333630393b32313538333732303bcad5b2d8bfceb3cc"/>
          <p:cNvPicPr>
            <a:picLocks noChangeAspect="1"/>
          </p:cNvPicPr>
          <p:nvPr>
            <p:custDataLst>
              <p:tags r:id="rId12"/>
            </p:custDataLst>
          </p:nvPr>
        </p:nvPicPr>
        <p:blipFill>
          <a:blip r:embed="rId20">
            <a:extLst>
              <a:ext uri="{96DAC541-7B7A-43D3-8B79-37D633B846F1}">
                <asvg:svgBlip xmlns:asvg="http://schemas.microsoft.com/office/drawing/2016/SVG/main" r:embed="rId21"/>
              </a:ext>
            </a:extLst>
          </a:blip>
          <a:stretch>
            <a:fillRect/>
          </a:stretch>
        </p:blipFill>
        <p:spPr>
          <a:xfrm>
            <a:off x="1912007" y="1574859"/>
            <a:ext cx="226972" cy="226972"/>
          </a:xfrm>
          <a:prstGeom prst="rect">
            <a:avLst/>
          </a:prstGeom>
        </p:spPr>
      </p:pic>
      <p:grpSp>
        <p:nvGrpSpPr>
          <p:cNvPr id="54" name="组合 53"/>
          <p:cNvGrpSpPr/>
          <p:nvPr userDrawn="1"/>
        </p:nvGrpSpPr>
        <p:grpSpPr>
          <a:xfrm>
            <a:off x="1698490" y="1966017"/>
            <a:ext cx="7229729" cy="4777602"/>
            <a:chOff x="344" y="1516"/>
            <a:chExt cx="13456" cy="8408"/>
          </a:xfrm>
        </p:grpSpPr>
        <p:sp>
          <p:nvSpPr>
            <p:cNvPr id="9" name="圆角矩形 8"/>
            <p:cNvSpPr/>
            <p:nvPr userDrawn="1"/>
          </p:nvSpPr>
          <p:spPr>
            <a:xfrm>
              <a:off x="3210" y="2153"/>
              <a:ext cx="6712" cy="3304"/>
            </a:xfrm>
            <a:prstGeom prst="roundRect">
              <a:avLst/>
            </a:prstGeom>
            <a:noFill/>
            <a:ln w="12700" cap="flat" cmpd="sng" algn="ctr">
              <a:solidFill>
                <a:srgbClr val="00000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FF0000"/>
                </a:solidFill>
                <a:highlight>
                  <a:srgbClr val="FF0000"/>
                </a:highlight>
              </a:endParaRPr>
            </a:p>
          </p:txBody>
        </p:sp>
        <p:sp>
          <p:nvSpPr>
            <p:cNvPr id="22" name="圆角矩形 21"/>
            <p:cNvSpPr/>
            <p:nvPr userDrawn="1"/>
          </p:nvSpPr>
          <p:spPr>
            <a:xfrm>
              <a:off x="8700" y="3963"/>
              <a:ext cx="5100" cy="1736"/>
            </a:xfrm>
            <a:prstGeom prst="roundRect">
              <a:avLst/>
            </a:prstGeom>
            <a:noFill/>
            <a:ln w="12700" cap="flat" cmpd="sng" algn="ctr">
              <a:solidFill>
                <a:srgbClr val="ED7D31">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5" name="直角三角形 24"/>
            <p:cNvSpPr/>
            <p:nvPr userDrawn="1"/>
          </p:nvSpPr>
          <p:spPr>
            <a:xfrm>
              <a:off x="992" y="2560"/>
              <a:ext cx="5979" cy="3986"/>
            </a:xfrm>
            <a:prstGeom prst="rtTriangle">
              <a:avLst/>
            </a:prstGeom>
            <a:noFill/>
            <a:ln w="12700" cap="flat" cmpd="sng" algn="ctr">
              <a:solidFill>
                <a:srgbClr val="843C0B">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6" name="圆角矩形 25"/>
            <p:cNvSpPr/>
            <p:nvPr userDrawn="1"/>
          </p:nvSpPr>
          <p:spPr>
            <a:xfrm>
              <a:off x="6257" y="2892"/>
              <a:ext cx="3064" cy="3771"/>
            </a:xfrm>
            <a:prstGeom prst="roundRect">
              <a:avLst/>
            </a:prstGeom>
            <a:noFill/>
            <a:ln w="12700" cap="flat" cmpd="sng" algn="ctr">
              <a:solidFill>
                <a:srgbClr val="C55A11">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7" name="圆角矩形 26"/>
            <p:cNvSpPr/>
            <p:nvPr userDrawn="1"/>
          </p:nvSpPr>
          <p:spPr>
            <a:xfrm>
              <a:off x="5057" y="6546"/>
              <a:ext cx="6814" cy="2796"/>
            </a:xfrm>
            <a:prstGeom prst="roundRect">
              <a:avLst/>
            </a:prstGeom>
            <a:noFill/>
            <a:ln w="12700" cap="flat" cmpd="sng" algn="ctr">
              <a:solidFill>
                <a:srgbClr val="F4B183">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1" name="文本框 40"/>
            <p:cNvSpPr txBox="1"/>
            <p:nvPr userDrawn="1"/>
          </p:nvSpPr>
          <p:spPr>
            <a:xfrm>
              <a:off x="9153" y="1516"/>
              <a:ext cx="648" cy="648"/>
            </a:xfrm>
            <a:prstGeom prst="rect">
              <a:avLst/>
            </a:prstGeom>
          </p:spPr>
          <p:txBody>
            <a:bodyPr wrap="square" rtlCol="0">
              <a:spAutoFit/>
            </a:bodyPr>
            <a:lstStyle/>
            <a:p>
              <a:r>
                <a:rPr lang="zh-CN" altLang="en-US"/>
                <a:t>①</a:t>
              </a:r>
            </a:p>
          </p:txBody>
        </p:sp>
        <p:sp>
          <p:nvSpPr>
            <p:cNvPr id="42" name="文本框 41"/>
            <p:cNvSpPr txBox="1"/>
            <p:nvPr userDrawn="1"/>
          </p:nvSpPr>
          <p:spPr>
            <a:xfrm>
              <a:off x="6322" y="2402"/>
              <a:ext cx="648" cy="648"/>
            </a:xfrm>
            <a:prstGeom prst="rect">
              <a:avLst/>
            </a:prstGeom>
          </p:spPr>
          <p:txBody>
            <a:bodyPr wrap="square" rtlCol="0">
              <a:spAutoFit/>
            </a:bodyPr>
            <a:lstStyle/>
            <a:p>
              <a:r>
                <a:rPr lang="zh-CN" altLang="en-US"/>
                <a:t>②</a:t>
              </a:r>
            </a:p>
          </p:txBody>
        </p:sp>
        <p:sp>
          <p:nvSpPr>
            <p:cNvPr id="43" name="文本框 42"/>
            <p:cNvSpPr txBox="1"/>
            <p:nvPr userDrawn="1"/>
          </p:nvSpPr>
          <p:spPr>
            <a:xfrm>
              <a:off x="344" y="2560"/>
              <a:ext cx="748" cy="648"/>
            </a:xfrm>
            <a:prstGeom prst="rect">
              <a:avLst/>
            </a:prstGeom>
          </p:spPr>
          <p:txBody>
            <a:bodyPr wrap="square" rtlCol="0">
              <a:spAutoFit/>
            </a:bodyPr>
            <a:lstStyle/>
            <a:p>
              <a:r>
                <a:rPr lang="zh-CN" altLang="en-US"/>
                <a:t>③ </a:t>
              </a:r>
            </a:p>
          </p:txBody>
        </p:sp>
        <p:sp>
          <p:nvSpPr>
            <p:cNvPr id="44" name="文本框 43"/>
            <p:cNvSpPr txBox="1"/>
            <p:nvPr/>
          </p:nvSpPr>
          <p:spPr>
            <a:xfrm>
              <a:off x="12953" y="5703"/>
              <a:ext cx="570" cy="582"/>
            </a:xfrm>
            <a:prstGeom prst="rect">
              <a:avLst/>
            </a:prstGeom>
            <a:noFill/>
          </p:spPr>
          <p:txBody>
            <a:bodyPr wrap="square" rtlCol="0" anchor="t">
              <a:noAutofit/>
            </a:bodyPr>
            <a:lstStyle/>
            <a:p>
              <a:r>
                <a:rPr lang="zh-CN" altLang="en-US"/>
                <a:t>④</a:t>
              </a:r>
            </a:p>
          </p:txBody>
        </p:sp>
        <p:sp>
          <p:nvSpPr>
            <p:cNvPr id="46" name="文本框 45"/>
            <p:cNvSpPr txBox="1"/>
            <p:nvPr/>
          </p:nvSpPr>
          <p:spPr>
            <a:xfrm>
              <a:off x="5057" y="9342"/>
              <a:ext cx="673" cy="582"/>
            </a:xfrm>
            <a:prstGeom prst="rect">
              <a:avLst/>
            </a:prstGeom>
            <a:noFill/>
          </p:spPr>
          <p:txBody>
            <a:bodyPr wrap="square" rtlCol="0" anchor="t">
              <a:noAutofit/>
            </a:bodyPr>
            <a:lstStyle/>
            <a:p>
              <a:r>
                <a:rPr lang="zh-CN" altLang="en-US"/>
                <a:t>⑤</a:t>
              </a:r>
            </a:p>
          </p:txBody>
        </p:sp>
      </p:grpSp>
      <p:sp>
        <p:nvSpPr>
          <p:cNvPr id="3" name="文本框 2"/>
          <p:cNvSpPr txBox="1"/>
          <p:nvPr/>
        </p:nvSpPr>
        <p:spPr>
          <a:xfrm>
            <a:off x="878840" y="916305"/>
            <a:ext cx="6096000" cy="368300"/>
          </a:xfrm>
          <a:prstGeom prst="rect">
            <a:avLst/>
          </a:prstGeom>
          <a:noFill/>
        </p:spPr>
        <p:txBody>
          <a:bodyPr wrap="square" rtlCol="0" anchor="t">
            <a:spAutoFit/>
          </a:bodyPr>
          <a:lstStyle/>
          <a:p>
            <a:r>
              <a:rPr lang="zh-CN" altLang="en-US">
                <a:solidFill>
                  <a:srgbClr val="843C0B"/>
                </a:solidFill>
                <a:sym typeface="+mn-ea"/>
              </a:rPr>
              <a:t> </a:t>
            </a:r>
            <a:r>
              <a:rPr lang="en-US" altLang="zh-CN">
                <a:solidFill>
                  <a:srgbClr val="843C0B"/>
                </a:solidFill>
                <a:sym typeface="+mn-ea"/>
              </a:rPr>
              <a:t>Efficient collaboration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linds(horizontal)">
                                      <p:cBhvr>
                                        <p:cTn id="7" dur="500"/>
                                        <p:tgtEl>
                                          <p:spTgt spid="5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linds(horizontal)">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6" name="矩形 15"/>
          <p:cNvSpPr/>
          <p:nvPr/>
        </p:nvSpPr>
        <p:spPr>
          <a:xfrm>
            <a:off x="2724150" y="1450873"/>
            <a:ext cx="6743700" cy="3956255"/>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8600" y="1812610"/>
            <a:ext cx="12649200" cy="3232781"/>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095500" y="1675383"/>
            <a:ext cx="9084129" cy="3016178"/>
            <a:chOff x="2095500" y="1675383"/>
            <a:chExt cx="9084129" cy="3016178"/>
          </a:xfrm>
        </p:grpSpPr>
        <p:sp>
          <p:nvSpPr>
            <p:cNvPr id="8" name="文本框 7"/>
            <p:cNvSpPr txBox="1"/>
            <p:nvPr/>
          </p:nvSpPr>
          <p:spPr>
            <a:xfrm>
              <a:off x="5312229" y="4138476"/>
              <a:ext cx="5867400" cy="553085"/>
            </a:xfrm>
            <a:prstGeom prst="rect">
              <a:avLst/>
            </a:prstGeom>
            <a:noFill/>
          </p:spPr>
          <p:txBody>
            <a:bodyPr wrap="square">
              <a:spAutoFit/>
            </a:bodyPr>
            <a:lstStyle/>
            <a:p>
              <a:pPr>
                <a:lnSpc>
                  <a:spcPct val="150000"/>
                </a:lnSpc>
              </a:pPr>
              <a:r>
                <a:rPr lang="en-US" altLang="zh-CN" sz="2000" b="1" i="1" dirty="0">
                  <a:solidFill>
                    <a:schemeClr val="bg1"/>
                  </a:solidFill>
                  <a:latin typeface="汉仪旗黑X1-55W" panose="00020600040101010101" pitchFamily="18" charset="-122"/>
                  <a:ea typeface="汉仪旗黑X1-55W" panose="00020600040101010101" pitchFamily="18" charset="-122"/>
                  <a:sym typeface="汉仪旗黑X1-55W" panose="00020600040101010101" pitchFamily="18" charset="-122"/>
                </a:rPr>
                <a:t>Subsystem diagrams and user stories</a:t>
              </a:r>
            </a:p>
          </p:txBody>
        </p:sp>
        <p:sp>
          <p:nvSpPr>
            <p:cNvPr id="12" name="文本框 11"/>
            <p:cNvSpPr txBox="1"/>
            <p:nvPr/>
          </p:nvSpPr>
          <p:spPr>
            <a:xfrm>
              <a:off x="2095500" y="2662047"/>
              <a:ext cx="8001000" cy="1476375"/>
            </a:xfrm>
            <a:prstGeom prst="rect">
              <a:avLst/>
            </a:prstGeom>
            <a:noFill/>
          </p:spPr>
          <p:txBody>
            <a:bodyPr wrap="square">
              <a:spAutoFit/>
            </a:bodyPr>
            <a:lstStyle/>
            <a:p>
              <a:pPr algn="ctr">
                <a:lnSpc>
                  <a:spcPct val="150000"/>
                </a:lnSpc>
              </a:pPr>
              <a:r>
                <a:rPr lang="en-US" altLang="zh-CN" sz="6000" noProof="0" dirty="0">
                  <a:ln>
                    <a:noFill/>
                  </a:ln>
                  <a:solidFill>
                    <a:schemeClr val="bg1"/>
                  </a:solidFill>
                  <a:effectLst/>
                  <a:uLnTx/>
                  <a:uFillTx/>
                  <a:latin typeface="汉仪迪升英雄体W" panose="00020600040101010101" pitchFamily="18" charset="-122"/>
                  <a:ea typeface="汉仪迪升英雄体W" panose="00020600040101010101" pitchFamily="18" charset="-122"/>
                  <a:cs typeface="阿里巴巴普惠体 B" charset="0"/>
                </a:rPr>
                <a:t>Subsystems</a:t>
              </a:r>
            </a:p>
          </p:txBody>
        </p:sp>
        <p:sp>
          <p:nvSpPr>
            <p:cNvPr id="19" name="文本框 18"/>
            <p:cNvSpPr txBox="1"/>
            <p:nvPr/>
          </p:nvSpPr>
          <p:spPr>
            <a:xfrm>
              <a:off x="2782716" y="1675383"/>
              <a:ext cx="6626568" cy="1337945"/>
            </a:xfrm>
            <a:prstGeom prst="rect">
              <a:avLst/>
            </a:prstGeom>
            <a:noFill/>
          </p:spPr>
          <p:txBody>
            <a:bodyPr wrap="square">
              <a:spAutoFit/>
            </a:bodyPr>
            <a:lstStyle/>
            <a:p>
              <a:pPr algn="ctr">
                <a:lnSpc>
                  <a:spcPct val="150000"/>
                </a:lnSpc>
              </a:pPr>
              <a:r>
                <a:rPr lang="zh-CN" altLang="en-US"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rPr>
                <a:t>Chapter   </a:t>
              </a:r>
              <a:r>
                <a:rPr lang="en-US" altLang="zh-CN"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rPr>
                <a:t>2</a:t>
              </a:r>
              <a:endParaRPr lang="zh-CN" altLang="en-US" sz="5400" dirty="0">
                <a:solidFill>
                  <a:schemeClr val="bg1"/>
                </a:solidFill>
                <a:latin typeface="华文琥珀" panose="02010800040101010101" charset="-122"/>
                <a:ea typeface="华文琥珀" panose="02010800040101010101" charset="-122"/>
                <a:cs typeface="华文琥珀" panose="02010800040101010101" charset="-122"/>
                <a:sym typeface="汉仪旗黑X1-75W" panose="00020600040101010101" pitchFamily="18"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7"/>
          <p:cNvPicPr>
            <a:picLocks noChangeAspect="1"/>
          </p:cNvPicPr>
          <p:nvPr/>
        </p:nvPicPr>
        <p:blipFill>
          <a:blip r:embed="rId2"/>
          <a:stretch>
            <a:fillRect/>
          </a:stretch>
        </p:blipFill>
        <p:spPr>
          <a:xfrm>
            <a:off x="2020941" y="1500662"/>
            <a:ext cx="8475557" cy="4203420"/>
          </a:xfrm>
          <a:prstGeom prst="rect">
            <a:avLst/>
          </a:prstGeom>
        </p:spPr>
      </p:pic>
      <p:pic>
        <p:nvPicPr>
          <p:cNvPr id="13" name="图片 12" descr="upload_post_object_v2_3878249190"/>
          <p:cNvPicPr>
            <a:picLocks noChangeAspect="1"/>
          </p:cNvPicPr>
          <p:nvPr/>
        </p:nvPicPr>
        <p:blipFill>
          <a:blip r:embed="rId3"/>
          <a:stretch>
            <a:fillRect/>
          </a:stretch>
        </p:blipFill>
        <p:spPr>
          <a:xfrm>
            <a:off x="560614" y="276165"/>
            <a:ext cx="771102" cy="771102"/>
          </a:xfrm>
          <a:prstGeom prst="rect">
            <a:avLst/>
          </a:prstGeom>
        </p:spPr>
      </p:pic>
      <p:sp>
        <p:nvSpPr>
          <p:cNvPr id="15" name="文本框 14"/>
          <p:cNvSpPr txBox="1"/>
          <p:nvPr userDrawn="1"/>
        </p:nvSpPr>
        <p:spPr>
          <a:xfrm>
            <a:off x="1304517" y="426554"/>
            <a:ext cx="3852439" cy="470323"/>
          </a:xfrm>
          <a:prstGeom prst="rect">
            <a:avLst/>
          </a:prstGeom>
        </p:spPr>
        <p:txBody>
          <a:bodyPr wrap="square" rtlCol="0">
            <a:noAutofit/>
          </a:bodyPr>
          <a:lstStyle/>
          <a:p>
            <a:r>
              <a:rPr lang="en-US" altLang="zh-CN" sz="3600" b="1">
                <a:solidFill>
                  <a:srgbClr val="6B341B"/>
                </a:solidFill>
              </a:rPr>
              <a:t>Order Subsystem</a:t>
            </a:r>
            <a:endParaRPr lang="zh-CN" altLang="en-US" sz="3600" b="1">
              <a:solidFill>
                <a:srgbClr val="6B341B"/>
              </a:solidFill>
            </a:endParaRPr>
          </a:p>
        </p:txBody>
      </p:sp>
      <p:pic>
        <p:nvPicPr>
          <p:cNvPr id="4" name="图片 3" descr="upload_post_object_v2_3685142876"/>
          <p:cNvPicPr>
            <a:picLocks noChangeAspect="1"/>
          </p:cNvPicPr>
          <p:nvPr/>
        </p:nvPicPr>
        <p:blipFill>
          <a:blip r:embed="rId4"/>
          <a:srcRect t="1295" r="477" b="259"/>
          <a:stretch>
            <a:fillRect/>
          </a:stretch>
        </p:blipFill>
        <p:spPr>
          <a:xfrm>
            <a:off x="560614" y="1211036"/>
            <a:ext cx="8525523" cy="5170714"/>
          </a:xfrm>
          <a:prstGeom prst="rect">
            <a:avLst/>
          </a:prstGeom>
        </p:spPr>
      </p:pic>
      <p:pic>
        <p:nvPicPr>
          <p:cNvPr id="5" name="图片 4" descr="upload_post_object_v2_1144039741"/>
          <p:cNvPicPr>
            <a:picLocks noChangeAspect="1"/>
          </p:cNvPicPr>
          <p:nvPr/>
        </p:nvPicPr>
        <p:blipFill>
          <a:blip r:embed="rId5"/>
          <a:srcRect l="139" t="257" r="4314" b="257"/>
          <a:stretch>
            <a:fillRect/>
          </a:stretch>
        </p:blipFill>
        <p:spPr>
          <a:xfrm>
            <a:off x="2639140" y="1211104"/>
            <a:ext cx="9343310" cy="5265964"/>
          </a:xfrm>
          <a:prstGeom prst="rect">
            <a:avLst/>
          </a:prstGeom>
        </p:spPr>
      </p:pic>
      <p:pic>
        <p:nvPicPr>
          <p:cNvPr id="6" name="图片 5" descr="upload_post_object_v2_3685142876"/>
          <p:cNvPicPr>
            <a:picLocks noChangeAspect="1"/>
          </p:cNvPicPr>
          <p:nvPr/>
        </p:nvPicPr>
        <p:blipFill>
          <a:blip r:embed="rId4"/>
          <a:srcRect t="1295" r="477" b="259"/>
          <a:stretch>
            <a:fillRect/>
          </a:stretch>
        </p:blipFill>
        <p:spPr>
          <a:xfrm>
            <a:off x="560546" y="1211104"/>
            <a:ext cx="8525523" cy="5170714"/>
          </a:xfrm>
          <a:prstGeom prst="rect">
            <a:avLst/>
          </a:prstGeom>
        </p:spPr>
      </p:pic>
      <p:sp>
        <p:nvSpPr>
          <p:cNvPr id="7" name="圆角矩形 6"/>
          <p:cNvSpPr/>
          <p:nvPr userDrawn="1"/>
        </p:nvSpPr>
        <p:spPr>
          <a:xfrm>
            <a:off x="7270750" y="2174875"/>
            <a:ext cx="1111250" cy="222250"/>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8" name="圆角矩形 7"/>
          <p:cNvSpPr/>
          <p:nvPr userDrawn="1"/>
        </p:nvSpPr>
        <p:spPr>
          <a:xfrm>
            <a:off x="7223125" y="3143250"/>
            <a:ext cx="650875" cy="222250"/>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9" name="圆角矩形 8"/>
          <p:cNvSpPr/>
          <p:nvPr userDrawn="1"/>
        </p:nvSpPr>
        <p:spPr>
          <a:xfrm>
            <a:off x="7207250" y="3905250"/>
            <a:ext cx="1079500" cy="222250"/>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0" name="圆角矩形 9"/>
          <p:cNvSpPr/>
          <p:nvPr userDrawn="1"/>
        </p:nvSpPr>
        <p:spPr>
          <a:xfrm>
            <a:off x="7207250" y="4873625"/>
            <a:ext cx="666750" cy="222250"/>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1" name="圆角矩形 10"/>
          <p:cNvSpPr/>
          <p:nvPr userDrawn="1"/>
        </p:nvSpPr>
        <p:spPr>
          <a:xfrm>
            <a:off x="7223125" y="5651500"/>
            <a:ext cx="777875" cy="190500"/>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2" name="圆角矩形 11"/>
          <p:cNvSpPr/>
          <p:nvPr userDrawn="1"/>
        </p:nvSpPr>
        <p:spPr>
          <a:xfrm>
            <a:off x="10239375" y="1222375"/>
            <a:ext cx="1254125" cy="238125"/>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4" name="圆角矩形 13"/>
          <p:cNvSpPr/>
          <p:nvPr userDrawn="1"/>
        </p:nvSpPr>
        <p:spPr>
          <a:xfrm>
            <a:off x="10207625" y="2317750"/>
            <a:ext cx="1571625" cy="269875"/>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8" name="圆角矩形 17"/>
          <p:cNvSpPr/>
          <p:nvPr userDrawn="1"/>
        </p:nvSpPr>
        <p:spPr>
          <a:xfrm>
            <a:off x="10255250" y="3190875"/>
            <a:ext cx="1190625" cy="269875"/>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9" name="圆角矩形 18"/>
          <p:cNvSpPr/>
          <p:nvPr userDrawn="1"/>
        </p:nvSpPr>
        <p:spPr>
          <a:xfrm>
            <a:off x="10239375" y="4079875"/>
            <a:ext cx="1031875" cy="269875"/>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0" name="圆角矩形 19"/>
          <p:cNvSpPr/>
          <p:nvPr userDrawn="1"/>
        </p:nvSpPr>
        <p:spPr>
          <a:xfrm>
            <a:off x="10255250" y="5175250"/>
            <a:ext cx="1397000" cy="285750"/>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3" name="圆角矩形 22"/>
          <p:cNvSpPr/>
          <p:nvPr userDrawn="1"/>
        </p:nvSpPr>
        <p:spPr>
          <a:xfrm>
            <a:off x="6348821" y="2519589"/>
            <a:ext cx="18454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Meal Selection</a:t>
            </a:r>
            <a:endParaRPr lang="zh-CN" altLang="en-US">
              <a:solidFill>
                <a:srgbClr val="000000"/>
              </a:solidFill>
            </a:endParaRPr>
          </a:p>
        </p:txBody>
      </p:sp>
      <p:sp>
        <p:nvSpPr>
          <p:cNvPr id="24" name="圆角矩形 23"/>
          <p:cNvSpPr/>
          <p:nvPr userDrawn="1"/>
        </p:nvSpPr>
        <p:spPr>
          <a:xfrm>
            <a:off x="6348821" y="3410290"/>
            <a:ext cx="18454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Safe Pay</a:t>
            </a:r>
            <a:endParaRPr lang="zh-CN" altLang="en-US">
              <a:solidFill>
                <a:srgbClr val="000000"/>
              </a:solidFill>
            </a:endParaRPr>
          </a:p>
        </p:txBody>
      </p:sp>
      <p:sp>
        <p:nvSpPr>
          <p:cNvPr id="25" name="圆角矩形 24"/>
          <p:cNvSpPr/>
          <p:nvPr userDrawn="1"/>
        </p:nvSpPr>
        <p:spPr>
          <a:xfrm>
            <a:off x="6348821" y="4249964"/>
            <a:ext cx="18454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Meal Selection</a:t>
            </a:r>
            <a:endParaRPr lang="zh-CN" altLang="en-US">
              <a:solidFill>
                <a:srgbClr val="000000"/>
              </a:solidFill>
            </a:endParaRPr>
          </a:p>
        </p:txBody>
      </p:sp>
      <p:sp>
        <p:nvSpPr>
          <p:cNvPr id="26" name="圆角矩形 25"/>
          <p:cNvSpPr/>
          <p:nvPr userDrawn="1"/>
        </p:nvSpPr>
        <p:spPr>
          <a:xfrm>
            <a:off x="6348821" y="5095875"/>
            <a:ext cx="18454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Reserve</a:t>
            </a:r>
            <a:endParaRPr lang="zh-CN" altLang="en-US">
              <a:solidFill>
                <a:srgbClr val="000000"/>
              </a:solidFill>
            </a:endParaRPr>
          </a:p>
        </p:txBody>
      </p:sp>
      <p:sp>
        <p:nvSpPr>
          <p:cNvPr id="27" name="圆角矩形 26"/>
          <p:cNvSpPr/>
          <p:nvPr userDrawn="1"/>
        </p:nvSpPr>
        <p:spPr>
          <a:xfrm>
            <a:off x="6348821" y="5941287"/>
            <a:ext cx="18454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Feedback</a:t>
            </a:r>
            <a:endParaRPr lang="zh-CN" altLang="en-US">
              <a:solidFill>
                <a:srgbClr val="000000"/>
              </a:solidFill>
            </a:endParaRPr>
          </a:p>
        </p:txBody>
      </p:sp>
      <p:sp>
        <p:nvSpPr>
          <p:cNvPr id="28" name="圆角矩形 27"/>
          <p:cNvSpPr/>
          <p:nvPr userDrawn="1"/>
        </p:nvSpPr>
        <p:spPr>
          <a:xfrm>
            <a:off x="9648009" y="1651000"/>
            <a:ext cx="18454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Meal Selection</a:t>
            </a:r>
            <a:endParaRPr lang="zh-CN" altLang="en-US">
              <a:solidFill>
                <a:srgbClr val="000000"/>
              </a:solidFill>
            </a:endParaRPr>
          </a:p>
        </p:txBody>
      </p:sp>
      <p:sp>
        <p:nvSpPr>
          <p:cNvPr id="29" name="圆角矩形 28"/>
          <p:cNvSpPr/>
          <p:nvPr userDrawn="1"/>
        </p:nvSpPr>
        <p:spPr>
          <a:xfrm>
            <a:off x="9552724" y="2675505"/>
            <a:ext cx="20359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Meal Modification</a:t>
            </a:r>
            <a:endParaRPr lang="zh-CN" altLang="en-US">
              <a:solidFill>
                <a:srgbClr val="000000"/>
              </a:solidFill>
            </a:endParaRPr>
          </a:p>
        </p:txBody>
      </p:sp>
      <p:sp>
        <p:nvSpPr>
          <p:cNvPr id="30" name="圆角矩形 29"/>
          <p:cNvSpPr/>
          <p:nvPr userDrawn="1"/>
        </p:nvSpPr>
        <p:spPr>
          <a:xfrm>
            <a:off x="9648009" y="3532142"/>
            <a:ext cx="18454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Order History</a:t>
            </a:r>
            <a:endParaRPr lang="zh-CN" altLang="en-US">
              <a:solidFill>
                <a:srgbClr val="000000"/>
              </a:solidFill>
            </a:endParaRPr>
          </a:p>
        </p:txBody>
      </p:sp>
      <p:sp>
        <p:nvSpPr>
          <p:cNvPr id="31" name="圆角矩形 30"/>
          <p:cNvSpPr/>
          <p:nvPr userDrawn="1"/>
        </p:nvSpPr>
        <p:spPr>
          <a:xfrm>
            <a:off x="9648009" y="4540250"/>
            <a:ext cx="18454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Notification</a:t>
            </a:r>
            <a:endParaRPr lang="zh-CN" altLang="en-US">
              <a:solidFill>
                <a:srgbClr val="000000"/>
              </a:solidFill>
            </a:endParaRPr>
          </a:p>
        </p:txBody>
      </p:sp>
      <p:sp>
        <p:nvSpPr>
          <p:cNvPr id="32" name="圆角矩形 31"/>
          <p:cNvSpPr/>
          <p:nvPr userDrawn="1"/>
        </p:nvSpPr>
        <p:spPr>
          <a:xfrm>
            <a:off x="9648009" y="5841955"/>
            <a:ext cx="1845469" cy="44053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Payment Options</a:t>
            </a:r>
            <a:endParaRPr lang="zh-CN"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diamond(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nodeType="clickEffect">
                                  <p:stCondLst>
                                    <p:cond delay="0"/>
                                  </p:stCondLst>
                                  <p:childTnLst>
                                    <p:set>
                                      <p:cBhvr>
                                        <p:cTn id="11" dur="500" fill="hold">
                                          <p:stCondLst>
                                            <p:cond delay="0"/>
                                          </p:stCondLst>
                                        </p:cTn>
                                        <p:tgtEl>
                                          <p:spTgt spid="5"/>
                                        </p:tgtEl>
                                        <p:attrNameLst>
                                          <p:attrName>style.visibility</p:attrName>
                                        </p:attrNameLst>
                                      </p:cBhvr>
                                      <p:to>
                                        <p:strVal val="visible"/>
                                      </p:to>
                                    </p:set>
                                    <p:animEffect transition="in" filter="diamond(ou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4" grpId="0" animBg="1"/>
      <p:bldP spid="18" grpId="0" animBg="1"/>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11" descr="C:/Users/81968/Desktop/database.pngdatabase"/>
          <p:cNvPicPr>
            <a:picLocks noChangeAspect="1"/>
          </p:cNvPicPr>
          <p:nvPr/>
        </p:nvPicPr>
        <p:blipFill>
          <a:blip r:embed="rId2"/>
          <a:srcRect t="6299" b="6299"/>
          <a:stretch>
            <a:fillRect/>
          </a:stretch>
        </p:blipFill>
        <p:spPr>
          <a:xfrm>
            <a:off x="1263423" y="1492864"/>
            <a:ext cx="9403360" cy="4572345"/>
          </a:xfrm>
          <a:prstGeom prst="rect">
            <a:avLst/>
          </a:prstGeom>
        </p:spPr>
      </p:pic>
      <p:sp>
        <p:nvSpPr>
          <p:cNvPr id="40" name="文本框 39"/>
          <p:cNvSpPr txBox="1"/>
          <p:nvPr userDrawn="1"/>
        </p:nvSpPr>
        <p:spPr>
          <a:xfrm>
            <a:off x="1304517" y="426554"/>
            <a:ext cx="4206225" cy="470323"/>
          </a:xfrm>
          <a:prstGeom prst="rect">
            <a:avLst/>
          </a:prstGeom>
        </p:spPr>
        <p:txBody>
          <a:bodyPr wrap="square" rtlCol="0">
            <a:noAutofit/>
          </a:bodyPr>
          <a:lstStyle/>
          <a:p>
            <a:r>
              <a:rPr lang="en-US" altLang="zh-CN" sz="3600" b="1">
                <a:solidFill>
                  <a:srgbClr val="6B341B"/>
                </a:solidFill>
              </a:rPr>
              <a:t>Database Subsystem</a:t>
            </a:r>
            <a:endParaRPr lang="zh-CN" altLang="en-US" sz="3600" b="1">
              <a:solidFill>
                <a:srgbClr val="6B341B"/>
              </a:solidFill>
            </a:endParaRPr>
          </a:p>
        </p:txBody>
      </p:sp>
      <p:pic>
        <p:nvPicPr>
          <p:cNvPr id="41" name="图片 40" descr="upload_post_object_v2_1168381319"/>
          <p:cNvPicPr>
            <a:picLocks noChangeAspect="1"/>
          </p:cNvPicPr>
          <p:nvPr/>
        </p:nvPicPr>
        <p:blipFill>
          <a:blip r:embed="rId3"/>
          <a:stretch>
            <a:fillRect/>
          </a:stretch>
        </p:blipFill>
        <p:spPr>
          <a:xfrm>
            <a:off x="642272" y="322504"/>
            <a:ext cx="621151" cy="702794"/>
          </a:xfrm>
          <a:prstGeom prst="rect">
            <a:avLst/>
          </a:prstGeom>
        </p:spPr>
      </p:pic>
      <p:pic>
        <p:nvPicPr>
          <p:cNvPr id="42" name="图片 41" descr="upload_post_object_v2_931287556"/>
          <p:cNvPicPr>
            <a:picLocks noChangeAspect="1"/>
          </p:cNvPicPr>
          <p:nvPr/>
        </p:nvPicPr>
        <p:blipFill>
          <a:blip r:embed="rId4"/>
          <a:srcRect l="305" t="397" r="153" b="397"/>
          <a:stretch>
            <a:fillRect/>
          </a:stretch>
        </p:blipFill>
        <p:spPr>
          <a:xfrm>
            <a:off x="3272938" y="560977"/>
            <a:ext cx="7985204" cy="6123622"/>
          </a:xfrm>
          <a:prstGeom prst="rect">
            <a:avLst/>
          </a:prstGeom>
        </p:spPr>
      </p:pic>
      <p:sp>
        <p:nvSpPr>
          <p:cNvPr id="43" name="圆角矩形 42"/>
          <p:cNvSpPr/>
          <p:nvPr userDrawn="1"/>
        </p:nvSpPr>
        <p:spPr>
          <a:xfrm>
            <a:off x="9538607" y="1524000"/>
            <a:ext cx="966107" cy="176893"/>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4" name="圆角矩形 43"/>
          <p:cNvSpPr/>
          <p:nvPr userDrawn="1"/>
        </p:nvSpPr>
        <p:spPr>
          <a:xfrm>
            <a:off x="9538607" y="2571750"/>
            <a:ext cx="1401536" cy="204107"/>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5" name="圆角矩形 44"/>
          <p:cNvSpPr/>
          <p:nvPr userDrawn="1"/>
        </p:nvSpPr>
        <p:spPr>
          <a:xfrm>
            <a:off x="9552214" y="3292929"/>
            <a:ext cx="816429" cy="190500"/>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6" name="圆角矩形 45"/>
          <p:cNvSpPr/>
          <p:nvPr userDrawn="1"/>
        </p:nvSpPr>
        <p:spPr>
          <a:xfrm>
            <a:off x="9538607" y="4191000"/>
            <a:ext cx="870857" cy="176893"/>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7" name="圆角矩形 46"/>
          <p:cNvSpPr/>
          <p:nvPr userDrawn="1"/>
        </p:nvSpPr>
        <p:spPr>
          <a:xfrm>
            <a:off x="9552214" y="5973536"/>
            <a:ext cx="1251857" cy="204107"/>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48" name="圆角矩形 47"/>
          <p:cNvSpPr/>
          <p:nvPr userDrawn="1"/>
        </p:nvSpPr>
        <p:spPr>
          <a:xfrm>
            <a:off x="8826545" y="1836964"/>
            <a:ext cx="1483179" cy="598714"/>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Order View</a:t>
            </a:r>
            <a:endParaRPr lang="zh-CN" altLang="en-US">
              <a:solidFill>
                <a:srgbClr val="000000"/>
              </a:solidFill>
            </a:endParaRPr>
          </a:p>
        </p:txBody>
      </p:sp>
      <p:sp>
        <p:nvSpPr>
          <p:cNvPr id="49" name="圆角矩形 48"/>
          <p:cNvSpPr/>
          <p:nvPr userDrawn="1"/>
        </p:nvSpPr>
        <p:spPr>
          <a:xfrm>
            <a:off x="8497660" y="2857500"/>
            <a:ext cx="2306411" cy="381000"/>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Real Time Operation</a:t>
            </a:r>
            <a:endParaRPr lang="zh-CN" altLang="en-US">
              <a:solidFill>
                <a:srgbClr val="000000"/>
              </a:solidFill>
            </a:endParaRPr>
          </a:p>
        </p:txBody>
      </p:sp>
      <p:sp>
        <p:nvSpPr>
          <p:cNvPr id="50" name="圆角矩形 49"/>
          <p:cNvSpPr/>
          <p:nvPr userDrawn="1"/>
        </p:nvSpPr>
        <p:spPr>
          <a:xfrm>
            <a:off x="8826545" y="3578679"/>
            <a:ext cx="1478688" cy="471669"/>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File Storage</a:t>
            </a:r>
            <a:endParaRPr lang="zh-CN" altLang="en-US">
              <a:solidFill>
                <a:srgbClr val="000000"/>
              </a:solidFill>
            </a:endParaRPr>
          </a:p>
        </p:txBody>
      </p:sp>
      <p:sp>
        <p:nvSpPr>
          <p:cNvPr id="51" name="圆角矩形 50"/>
          <p:cNvSpPr/>
          <p:nvPr userDrawn="1"/>
        </p:nvSpPr>
        <p:spPr>
          <a:xfrm>
            <a:off x="8826545" y="4757919"/>
            <a:ext cx="1483179" cy="598714"/>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Data Export</a:t>
            </a:r>
            <a:endParaRPr lang="zh-CN" altLang="en-US">
              <a:solidFill>
                <a:srgbClr val="000000"/>
              </a:solidFill>
            </a:endParaRPr>
          </a:p>
        </p:txBody>
      </p:sp>
      <p:sp>
        <p:nvSpPr>
          <p:cNvPr id="52" name="圆角矩形 51"/>
          <p:cNvSpPr/>
          <p:nvPr userDrawn="1"/>
        </p:nvSpPr>
        <p:spPr>
          <a:xfrm>
            <a:off x="8543109" y="6204857"/>
            <a:ext cx="2050052" cy="42182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Data Maintenance</a:t>
            </a:r>
            <a:endParaRPr lang="zh-CN" alt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500" fill="hold">
                                          <p:stCondLst>
                                            <p:cond delay="0"/>
                                          </p:stCondLst>
                                        </p:cTn>
                                        <p:tgtEl>
                                          <p:spTgt spid="42"/>
                                        </p:tgtEl>
                                        <p:attrNameLst>
                                          <p:attrName>style.visibility</p:attrName>
                                        </p:attrNameLst>
                                      </p:cBhvr>
                                      <p:to>
                                        <p:strVal val="visible"/>
                                      </p:to>
                                    </p:set>
                                    <p:animEffect transition="in" filter="diamond(ou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533400" cy="552450"/>
          </a:xfrm>
          <a:prstGeom prst="rect">
            <a:avLst/>
          </a:prstGeom>
          <a:solidFill>
            <a:srgbClr val="6F422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9550" y="154751"/>
            <a:ext cx="11772900" cy="6548498"/>
          </a:xfrm>
          <a:prstGeom prst="rect">
            <a:avLst/>
          </a:prstGeom>
          <a:noFill/>
          <a:ln w="22225">
            <a:solidFill>
              <a:srgbClr val="D57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C:/Users/81968/Pictures/Screenshots/屏幕截图 2024-10-23 200959.png屏幕截图 2024-10-23 200959"/>
          <p:cNvPicPr>
            <a:picLocks noChangeAspect="1"/>
          </p:cNvPicPr>
          <p:nvPr/>
        </p:nvPicPr>
        <p:blipFill>
          <a:blip r:embed="rId2"/>
          <a:srcRect l="505" r="505"/>
          <a:stretch>
            <a:fillRect/>
          </a:stretch>
        </p:blipFill>
        <p:spPr>
          <a:xfrm>
            <a:off x="1038225" y="1664970"/>
            <a:ext cx="8749665" cy="4150995"/>
          </a:xfrm>
          <a:prstGeom prst="rect">
            <a:avLst/>
          </a:prstGeom>
        </p:spPr>
      </p:pic>
      <p:pic>
        <p:nvPicPr>
          <p:cNvPr id="9" name="图片 8" descr="upload_post_object_v2_1269586"/>
          <p:cNvPicPr>
            <a:picLocks noChangeAspect="1"/>
          </p:cNvPicPr>
          <p:nvPr/>
        </p:nvPicPr>
        <p:blipFill>
          <a:blip r:embed="rId3"/>
          <a:stretch>
            <a:fillRect/>
          </a:stretch>
        </p:blipFill>
        <p:spPr>
          <a:xfrm>
            <a:off x="591653" y="305284"/>
            <a:ext cx="712863" cy="712863"/>
          </a:xfrm>
          <a:prstGeom prst="rect">
            <a:avLst/>
          </a:prstGeom>
        </p:spPr>
      </p:pic>
      <p:sp>
        <p:nvSpPr>
          <p:cNvPr id="40" name="文本框 39"/>
          <p:cNvSpPr txBox="1"/>
          <p:nvPr userDrawn="1"/>
        </p:nvSpPr>
        <p:spPr>
          <a:xfrm>
            <a:off x="1304517" y="426554"/>
            <a:ext cx="6560261" cy="470323"/>
          </a:xfrm>
          <a:prstGeom prst="rect">
            <a:avLst/>
          </a:prstGeom>
        </p:spPr>
        <p:txBody>
          <a:bodyPr wrap="square" rtlCol="0">
            <a:noAutofit/>
          </a:bodyPr>
          <a:lstStyle/>
          <a:p>
            <a:r>
              <a:rPr lang="en-US" altLang="zh-CN" sz="3600" b="1">
                <a:solidFill>
                  <a:srgbClr val="6B341B"/>
                </a:solidFill>
              </a:rPr>
              <a:t>Costumer</a:t>
            </a:r>
            <a:r>
              <a:rPr lang="zh-CN" altLang="en-US" sz="3600" b="1">
                <a:solidFill>
                  <a:srgbClr val="6B341B"/>
                </a:solidFill>
              </a:rPr>
              <a:t>-</a:t>
            </a:r>
            <a:r>
              <a:rPr lang="en-US" altLang="zh-CN" sz="3600" b="1">
                <a:solidFill>
                  <a:srgbClr val="6B341B"/>
                </a:solidFill>
              </a:rPr>
              <a:t>service Subsystem</a:t>
            </a:r>
            <a:endParaRPr lang="zh-CN" altLang="en-US" sz="3600" b="1">
              <a:solidFill>
                <a:srgbClr val="6B341B"/>
              </a:solidFill>
            </a:endParaRPr>
          </a:p>
        </p:txBody>
      </p:sp>
      <p:pic>
        <p:nvPicPr>
          <p:cNvPr id="4" name="图片 3" descr="upload_post_object_v2_2074464144"/>
          <p:cNvPicPr>
            <a:picLocks noChangeAspect="1"/>
          </p:cNvPicPr>
          <p:nvPr/>
        </p:nvPicPr>
        <p:blipFill>
          <a:blip r:embed="rId4"/>
          <a:srcRect r="564"/>
          <a:stretch>
            <a:fillRect/>
          </a:stretch>
        </p:blipFill>
        <p:spPr>
          <a:xfrm>
            <a:off x="2369651" y="426551"/>
            <a:ext cx="7957644" cy="6276679"/>
          </a:xfrm>
          <a:prstGeom prst="rect">
            <a:avLst/>
          </a:prstGeom>
        </p:spPr>
      </p:pic>
      <p:sp>
        <p:nvSpPr>
          <p:cNvPr id="5" name="圆角矩形 4"/>
          <p:cNvSpPr/>
          <p:nvPr userDrawn="1"/>
        </p:nvSpPr>
        <p:spPr>
          <a:xfrm>
            <a:off x="9225340" y="1367064"/>
            <a:ext cx="999369" cy="204107"/>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6" name="圆角矩形 5"/>
          <p:cNvSpPr/>
          <p:nvPr userDrawn="1"/>
        </p:nvSpPr>
        <p:spPr>
          <a:xfrm>
            <a:off x="7743613" y="2611664"/>
            <a:ext cx="1879962" cy="186267"/>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7" name="圆角矩形 6"/>
          <p:cNvSpPr/>
          <p:nvPr userDrawn="1"/>
        </p:nvSpPr>
        <p:spPr>
          <a:xfrm>
            <a:off x="9225280" y="3153531"/>
            <a:ext cx="1121664" cy="204107"/>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4" name="圆角矩形 13"/>
          <p:cNvSpPr/>
          <p:nvPr userDrawn="1"/>
        </p:nvSpPr>
        <p:spPr>
          <a:xfrm>
            <a:off x="7743673" y="4034064"/>
            <a:ext cx="1371902" cy="204107"/>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15" name="圆角矩形 14"/>
          <p:cNvSpPr/>
          <p:nvPr userDrawn="1"/>
        </p:nvSpPr>
        <p:spPr>
          <a:xfrm>
            <a:off x="7743613" y="4762197"/>
            <a:ext cx="2044531" cy="187174"/>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3" name="圆角矩形 22"/>
          <p:cNvSpPr/>
          <p:nvPr userDrawn="1"/>
        </p:nvSpPr>
        <p:spPr>
          <a:xfrm>
            <a:off x="9225280" y="5482494"/>
            <a:ext cx="872405" cy="187174"/>
          </a:xfrm>
          <a:prstGeom prst="roundRect">
            <a:avLst/>
          </a:prstGeom>
          <a:no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endParaRPr>
          </a:p>
        </p:txBody>
      </p:sp>
      <p:sp>
        <p:nvSpPr>
          <p:cNvPr id="24" name="圆角矩形 23"/>
          <p:cNvSpPr/>
          <p:nvPr userDrawn="1"/>
        </p:nvSpPr>
        <p:spPr>
          <a:xfrm>
            <a:off x="9963845" y="1665070"/>
            <a:ext cx="1714500" cy="51707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Send Discounts</a:t>
            </a:r>
          </a:p>
        </p:txBody>
      </p:sp>
      <p:sp>
        <p:nvSpPr>
          <p:cNvPr id="25" name="圆角矩形 24"/>
          <p:cNvSpPr/>
          <p:nvPr userDrawn="1"/>
        </p:nvSpPr>
        <p:spPr>
          <a:xfrm>
            <a:off x="9788280" y="2544023"/>
            <a:ext cx="2065698" cy="50426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Provide</a:t>
            </a:r>
          </a:p>
          <a:p>
            <a:pPr algn="ctr"/>
            <a:r>
              <a:rPr lang="en-US" altLang="zh-CN">
                <a:solidFill>
                  <a:srgbClr val="000000"/>
                </a:solidFill>
              </a:rPr>
              <a:t>Presonalized Offers</a:t>
            </a:r>
          </a:p>
        </p:txBody>
      </p:sp>
      <p:sp>
        <p:nvSpPr>
          <p:cNvPr id="26" name="圆角矩形 25"/>
          <p:cNvSpPr/>
          <p:nvPr userDrawn="1"/>
        </p:nvSpPr>
        <p:spPr>
          <a:xfrm>
            <a:off x="9963800" y="3429743"/>
            <a:ext cx="1714477" cy="337958"/>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Handle Queries</a:t>
            </a:r>
          </a:p>
        </p:txBody>
      </p:sp>
      <p:sp>
        <p:nvSpPr>
          <p:cNvPr id="27" name="圆角矩形 26"/>
          <p:cNvSpPr/>
          <p:nvPr userDrawn="1"/>
        </p:nvSpPr>
        <p:spPr>
          <a:xfrm>
            <a:off x="9726871" y="4056588"/>
            <a:ext cx="2188449" cy="336585"/>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Resolve Complaints</a:t>
            </a:r>
          </a:p>
        </p:txBody>
      </p:sp>
      <p:sp>
        <p:nvSpPr>
          <p:cNvPr id="28" name="圆角矩形 27"/>
          <p:cNvSpPr/>
          <p:nvPr userDrawn="1"/>
        </p:nvSpPr>
        <p:spPr>
          <a:xfrm>
            <a:off x="9632557" y="4956968"/>
            <a:ext cx="2377076" cy="469034"/>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Propose Customized</a:t>
            </a:r>
          </a:p>
          <a:p>
            <a:pPr algn="ctr"/>
            <a:r>
              <a:rPr lang="en-US" altLang="zh-CN">
                <a:solidFill>
                  <a:srgbClr val="000000"/>
                </a:solidFill>
              </a:rPr>
              <a:t> Demands</a:t>
            </a:r>
          </a:p>
        </p:txBody>
      </p:sp>
      <p:sp>
        <p:nvSpPr>
          <p:cNvPr id="29" name="圆角矩形 28"/>
          <p:cNvSpPr/>
          <p:nvPr userDrawn="1"/>
        </p:nvSpPr>
        <p:spPr>
          <a:xfrm>
            <a:off x="9828378" y="5899770"/>
            <a:ext cx="1985433" cy="517071"/>
          </a:xfrm>
          <a:prstGeom prst="roundRect">
            <a:avLst/>
          </a:prstGeom>
          <a:solidFill>
            <a:srgbClr val="FBE5D6">
              <a:alpha val="100000"/>
            </a:srgbClr>
          </a:solidFill>
          <a:ln w="19050" cap="flat" cmpd="sng" algn="ctr">
            <a:solidFill>
              <a:srgbClr val="D5780F">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r>
              <a:rPr lang="en-US" altLang="zh-CN">
                <a:solidFill>
                  <a:srgbClr val="000000"/>
                </a:solidFill>
              </a:rPr>
              <a:t>Provide Plan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15" grpId="0" animBg="1"/>
      <p:bldP spid="23" grpId="0" animBg="1"/>
      <p:bldP spid="24" grpId="0" animBg="1"/>
      <p:bldP spid="25" grpId="0" animBg="1"/>
      <p:bldP spid="26" grpId="0" animBg="1"/>
      <p:bldP spid="27" grpId="0" animBg="1"/>
      <p:bldP spid="28" grpId="0" animBg="1"/>
      <p:bldP spid="2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TAsImhkaWQiOiI1MTEwNmQ2OWZiNjM1MGY0YmY2NjViMjZmYzhhMDU4ZSIsInVzZXJDb3VudCI6NX0="/>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7933_3*l_h_a*1_1_1"/>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7933_3*l_h_i*1_1_2"/>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24.xml><?xml version="1.0" encoding="utf-8"?>
<p:tagLst xmlns:a="http://schemas.openxmlformats.org/drawingml/2006/main" xmlns:r="http://schemas.openxmlformats.org/officeDocument/2006/relationships" xmlns:p="http://schemas.openxmlformats.org/presentationml/2006/main">
  <p:tag name="KSO_WM_UNIT_VALUE" val="121*121"/>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933_3*l_h_x*1_1_1"/>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7933_3*l_h_i*1_3_2"/>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26.xml><?xml version="1.0" encoding="utf-8"?>
<p:tagLst xmlns:a="http://schemas.openxmlformats.org/drawingml/2006/main" xmlns:r="http://schemas.openxmlformats.org/officeDocument/2006/relationships" xmlns:p="http://schemas.openxmlformats.org/presentationml/2006/main">
  <p:tag name="KSO_WM_UNIT_VALUE" val="121*121"/>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7933_3*l_h_x*1_3_1"/>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7933_3*l_h_a*1_3_1"/>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7933_3*l_h_i*1_2_2"/>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7933_3*l_h_i*1_2_1"/>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7933_3*l_h_i*1_3_1"/>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7933_3*l_h_i*1_1_1"/>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7933_3*l_h_a*1_2_1"/>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33.xml><?xml version="1.0" encoding="utf-8"?>
<p:tagLst xmlns:a="http://schemas.openxmlformats.org/drawingml/2006/main" xmlns:r="http://schemas.openxmlformats.org/officeDocument/2006/relationships" xmlns:p="http://schemas.openxmlformats.org/presentationml/2006/main">
  <p:tag name="KSO_WM_UNIT_VALUE" val="117*117"/>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933_3*l_h_x*1_2_1"/>
  <p:tag name="KSO_WM_TEMPLATE_CATEGORY" val="diagram"/>
  <p:tag name="KSO_WM_TEMPLATE_INDEX" val="20227933"/>
  <p:tag name="KSO_WM_UNIT_LAYERLEVEL" val="1_1_1"/>
  <p:tag name="KSO_WM_TAG_VERSION" val="1.0"/>
  <p:tag name="KSO_WM_BEAUTIFY_FLAG" val="#wm#"/>
  <p:tag name="KSO_WM_DIAGRAM_VIRTUALLY_FRAME" val="{&quot;height&quot;:115.85700787401575,&quot;left&quot;:41.42818897637795,&quot;top&quot;:91.37031496062993,&quot;width&quot;:236.0648031496063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28.6602362204724,&quot;left&quot;:58.09346456692913,&quot;top&quot;:163.405905511811,&quot;width&quot;:843.813070866141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1140</Words>
  <Application>Microsoft Office PowerPoint</Application>
  <PresentationFormat>宽屏</PresentationFormat>
  <Paragraphs>276</Paragraphs>
  <Slides>28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28</vt:i4>
      </vt:variant>
    </vt:vector>
  </HeadingPairs>
  <TitlesOfParts>
    <vt:vector size="45" baseType="lpstr">
      <vt:lpstr>Abel</vt:lpstr>
      <vt:lpstr>华文琥珀</vt:lpstr>
      <vt:lpstr>微软雅黑</vt:lpstr>
      <vt:lpstr>Modern No. 20</vt:lpstr>
      <vt:lpstr>阿里巴巴普惠体 B</vt:lpstr>
      <vt:lpstr>汉仪中宋简</vt:lpstr>
      <vt:lpstr>Calibri</vt:lpstr>
      <vt:lpstr>思源黑体 CN Regular</vt:lpstr>
      <vt:lpstr>思源黑体 CN Bold</vt:lpstr>
      <vt:lpstr>等线</vt:lpstr>
      <vt:lpstr>汉仪旗黑X1-75W</vt:lpstr>
      <vt:lpstr>Times New Roman</vt:lpstr>
      <vt:lpstr>汉仪迪升英雄体W</vt:lpstr>
      <vt:lpstr>MV Boli</vt:lpstr>
      <vt:lpstr>汉仪旗黑X1-55W</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Jiayi Li</dc:creator>
  <cp:lastModifiedBy>Jiayi Li</cp:lastModifiedBy>
  <cp:revision>3</cp:revision>
  <dcterms:created xsi:type="dcterms:W3CDTF">2024-10-23T23:16:53Z</dcterms:created>
  <dcterms:modified xsi:type="dcterms:W3CDTF">2024-10-24T00:26:56Z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KSOTemplateUUID">
    <vt:lpwstr>v1.0_mb_9qZgyFFY1loqJi9yz1oWAw==</vt:lpwstr>
  </property>
  <property fmtid="{D5CDD505-2E9C-101B-9397-08002B2CF9AE}" pid="4" name="ICV">
    <vt:lpwstr>B3F99C26AF6C4D7C94D576876728B13B_12</vt:lpwstr>
  </property>
</Properties>
</file>